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6" r:id="rId2"/>
    <p:sldId id="257" r:id="rId3"/>
    <p:sldId id="258" r:id="rId4"/>
    <p:sldId id="307" r:id="rId5"/>
    <p:sldId id="308" r:id="rId6"/>
    <p:sldId id="309" r:id="rId7"/>
    <p:sldId id="319" r:id="rId8"/>
    <p:sldId id="321" r:id="rId9"/>
    <p:sldId id="310" r:id="rId10"/>
    <p:sldId id="322" r:id="rId11"/>
    <p:sldId id="311" r:id="rId12"/>
    <p:sldId id="312" r:id="rId13"/>
    <p:sldId id="313" r:id="rId14"/>
    <p:sldId id="315" r:id="rId15"/>
    <p:sldId id="314" r:id="rId16"/>
    <p:sldId id="323" r:id="rId17"/>
    <p:sldId id="324" r:id="rId18"/>
    <p:sldId id="325" r:id="rId19"/>
    <p:sldId id="329" r:id="rId20"/>
    <p:sldId id="317" r:id="rId21"/>
    <p:sldId id="305" r:id="rId22"/>
  </p:sldIdLst>
  <p:sldSz cx="12192000" cy="6858000"/>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Yamileth Barcia" initials="YB" lastIdx="4" clrIdx="0">
    <p:extLst>
      <p:ext uri="{19B8F6BF-5375-455C-9EA6-DF929625EA0E}">
        <p15:presenceInfo xmlns:p15="http://schemas.microsoft.com/office/powerpoint/2012/main" userId="124c7096c54c3127"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2838BEF-8BB2-4498-84A7-C5851F593DF1}" styleName="Estilo medio 4 - Énfasis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CAF9ED-07DC-4A11-8D7F-57B35C25682E}" styleName="Estilo medio 1 - Énfasis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35758FB7-9AC5-4552-8A53-C91805E547FA}" styleName="Estilo temático 1 - Énfasis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6" d="100"/>
          <a:sy n="66" d="100"/>
        </p:scale>
        <p:origin x="90" y="12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C"/>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1A032AB-78C6-4E32-8AFB-73118DA0006E}" type="datetimeFigureOut">
              <a:rPr lang="es-EC" smtClean="0"/>
              <a:t>8/5/2026</a:t>
            </a:fld>
            <a:endParaRPr lang="es-EC"/>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C"/>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C"/>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E0DE4CD-BD54-4A34-A5FE-04081E717C59}" type="slidenum">
              <a:rPr lang="es-EC" smtClean="0"/>
              <a:t>‹Nº›</a:t>
            </a:fld>
            <a:endParaRPr lang="es-EC"/>
          </a:p>
        </p:txBody>
      </p:sp>
    </p:spTree>
    <p:extLst>
      <p:ext uri="{BB962C8B-B14F-4D97-AF65-F5344CB8AC3E}">
        <p14:creationId xmlns:p14="http://schemas.microsoft.com/office/powerpoint/2010/main" val="41478693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5"/>
          </p:nvPr>
        </p:nvSpPr>
        <p:spPr/>
        <p:txBody>
          <a:bodyPr/>
          <a:lstStyle/>
          <a:p>
            <a:fld id="{AE0DE4CD-BD54-4A34-A5FE-04081E717C59}" type="slidenum">
              <a:rPr lang="es-EC" smtClean="0"/>
              <a:t>1</a:t>
            </a:fld>
            <a:endParaRPr lang="es-EC"/>
          </a:p>
        </p:txBody>
      </p:sp>
    </p:spTree>
    <p:extLst>
      <p:ext uri="{BB962C8B-B14F-4D97-AF65-F5344CB8AC3E}">
        <p14:creationId xmlns:p14="http://schemas.microsoft.com/office/powerpoint/2010/main" val="39405627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5"/>
          </p:nvPr>
        </p:nvSpPr>
        <p:spPr/>
        <p:txBody>
          <a:bodyPr/>
          <a:lstStyle/>
          <a:p>
            <a:fld id="{AE0DE4CD-BD54-4A34-A5FE-04081E717C59}" type="slidenum">
              <a:rPr lang="es-EC" smtClean="0"/>
              <a:t>10</a:t>
            </a:fld>
            <a:endParaRPr lang="es-EC"/>
          </a:p>
        </p:txBody>
      </p:sp>
    </p:spTree>
    <p:extLst>
      <p:ext uri="{BB962C8B-B14F-4D97-AF65-F5344CB8AC3E}">
        <p14:creationId xmlns:p14="http://schemas.microsoft.com/office/powerpoint/2010/main" val="8463936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5"/>
          </p:nvPr>
        </p:nvSpPr>
        <p:spPr/>
        <p:txBody>
          <a:bodyPr/>
          <a:lstStyle/>
          <a:p>
            <a:fld id="{AE0DE4CD-BD54-4A34-A5FE-04081E717C59}" type="slidenum">
              <a:rPr lang="es-EC" smtClean="0"/>
              <a:t>11</a:t>
            </a:fld>
            <a:endParaRPr lang="es-EC"/>
          </a:p>
        </p:txBody>
      </p:sp>
    </p:spTree>
    <p:extLst>
      <p:ext uri="{BB962C8B-B14F-4D97-AF65-F5344CB8AC3E}">
        <p14:creationId xmlns:p14="http://schemas.microsoft.com/office/powerpoint/2010/main" val="28101787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5"/>
          </p:nvPr>
        </p:nvSpPr>
        <p:spPr/>
        <p:txBody>
          <a:bodyPr/>
          <a:lstStyle/>
          <a:p>
            <a:fld id="{AE0DE4CD-BD54-4A34-A5FE-04081E717C59}" type="slidenum">
              <a:rPr lang="es-EC" smtClean="0"/>
              <a:t>12</a:t>
            </a:fld>
            <a:endParaRPr lang="es-EC"/>
          </a:p>
        </p:txBody>
      </p:sp>
    </p:spTree>
    <p:extLst>
      <p:ext uri="{BB962C8B-B14F-4D97-AF65-F5344CB8AC3E}">
        <p14:creationId xmlns:p14="http://schemas.microsoft.com/office/powerpoint/2010/main" val="31240595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5"/>
          </p:nvPr>
        </p:nvSpPr>
        <p:spPr/>
        <p:txBody>
          <a:bodyPr/>
          <a:lstStyle/>
          <a:p>
            <a:fld id="{AE0DE4CD-BD54-4A34-A5FE-04081E717C59}" type="slidenum">
              <a:rPr lang="es-EC" smtClean="0"/>
              <a:t>13</a:t>
            </a:fld>
            <a:endParaRPr lang="es-EC"/>
          </a:p>
        </p:txBody>
      </p:sp>
    </p:spTree>
    <p:extLst>
      <p:ext uri="{BB962C8B-B14F-4D97-AF65-F5344CB8AC3E}">
        <p14:creationId xmlns:p14="http://schemas.microsoft.com/office/powerpoint/2010/main" val="16924270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5"/>
          </p:nvPr>
        </p:nvSpPr>
        <p:spPr/>
        <p:txBody>
          <a:bodyPr/>
          <a:lstStyle/>
          <a:p>
            <a:fld id="{AE0DE4CD-BD54-4A34-A5FE-04081E717C59}" type="slidenum">
              <a:rPr lang="es-EC" smtClean="0"/>
              <a:t>14</a:t>
            </a:fld>
            <a:endParaRPr lang="es-EC"/>
          </a:p>
        </p:txBody>
      </p:sp>
    </p:spTree>
    <p:extLst>
      <p:ext uri="{BB962C8B-B14F-4D97-AF65-F5344CB8AC3E}">
        <p14:creationId xmlns:p14="http://schemas.microsoft.com/office/powerpoint/2010/main" val="11152524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5"/>
          </p:nvPr>
        </p:nvSpPr>
        <p:spPr/>
        <p:txBody>
          <a:bodyPr/>
          <a:lstStyle/>
          <a:p>
            <a:fld id="{AE0DE4CD-BD54-4A34-A5FE-04081E717C59}" type="slidenum">
              <a:rPr lang="es-EC" smtClean="0"/>
              <a:t>15</a:t>
            </a:fld>
            <a:endParaRPr lang="es-EC"/>
          </a:p>
        </p:txBody>
      </p:sp>
    </p:spTree>
    <p:extLst>
      <p:ext uri="{BB962C8B-B14F-4D97-AF65-F5344CB8AC3E}">
        <p14:creationId xmlns:p14="http://schemas.microsoft.com/office/powerpoint/2010/main" val="2984217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5"/>
          </p:nvPr>
        </p:nvSpPr>
        <p:spPr/>
        <p:txBody>
          <a:bodyPr/>
          <a:lstStyle/>
          <a:p>
            <a:fld id="{AE0DE4CD-BD54-4A34-A5FE-04081E717C59}" type="slidenum">
              <a:rPr lang="es-EC" smtClean="0"/>
              <a:t>16</a:t>
            </a:fld>
            <a:endParaRPr lang="es-EC"/>
          </a:p>
        </p:txBody>
      </p:sp>
    </p:spTree>
    <p:extLst>
      <p:ext uri="{BB962C8B-B14F-4D97-AF65-F5344CB8AC3E}">
        <p14:creationId xmlns:p14="http://schemas.microsoft.com/office/powerpoint/2010/main" val="8346381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5"/>
          </p:nvPr>
        </p:nvSpPr>
        <p:spPr/>
        <p:txBody>
          <a:bodyPr/>
          <a:lstStyle/>
          <a:p>
            <a:fld id="{AE0DE4CD-BD54-4A34-A5FE-04081E717C59}" type="slidenum">
              <a:rPr lang="es-EC" smtClean="0"/>
              <a:t>17</a:t>
            </a:fld>
            <a:endParaRPr lang="es-EC"/>
          </a:p>
        </p:txBody>
      </p:sp>
    </p:spTree>
    <p:extLst>
      <p:ext uri="{BB962C8B-B14F-4D97-AF65-F5344CB8AC3E}">
        <p14:creationId xmlns:p14="http://schemas.microsoft.com/office/powerpoint/2010/main" val="36155725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5"/>
          </p:nvPr>
        </p:nvSpPr>
        <p:spPr/>
        <p:txBody>
          <a:bodyPr/>
          <a:lstStyle/>
          <a:p>
            <a:fld id="{AE0DE4CD-BD54-4A34-A5FE-04081E717C59}" type="slidenum">
              <a:rPr lang="es-EC" smtClean="0"/>
              <a:t>18</a:t>
            </a:fld>
            <a:endParaRPr lang="es-EC"/>
          </a:p>
        </p:txBody>
      </p:sp>
    </p:spTree>
    <p:extLst>
      <p:ext uri="{BB962C8B-B14F-4D97-AF65-F5344CB8AC3E}">
        <p14:creationId xmlns:p14="http://schemas.microsoft.com/office/powerpoint/2010/main" val="7950294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5"/>
          </p:nvPr>
        </p:nvSpPr>
        <p:spPr/>
        <p:txBody>
          <a:bodyPr/>
          <a:lstStyle/>
          <a:p>
            <a:fld id="{AE0DE4CD-BD54-4A34-A5FE-04081E717C59}" type="slidenum">
              <a:rPr lang="es-EC" smtClean="0"/>
              <a:t>19</a:t>
            </a:fld>
            <a:endParaRPr lang="es-EC"/>
          </a:p>
        </p:txBody>
      </p:sp>
    </p:spTree>
    <p:extLst>
      <p:ext uri="{BB962C8B-B14F-4D97-AF65-F5344CB8AC3E}">
        <p14:creationId xmlns:p14="http://schemas.microsoft.com/office/powerpoint/2010/main" val="25094031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5"/>
          </p:nvPr>
        </p:nvSpPr>
        <p:spPr/>
        <p:txBody>
          <a:bodyPr/>
          <a:lstStyle/>
          <a:p>
            <a:fld id="{AE0DE4CD-BD54-4A34-A5FE-04081E717C59}" type="slidenum">
              <a:rPr lang="es-EC" smtClean="0"/>
              <a:t>2</a:t>
            </a:fld>
            <a:endParaRPr lang="es-EC"/>
          </a:p>
        </p:txBody>
      </p:sp>
    </p:spTree>
    <p:extLst>
      <p:ext uri="{BB962C8B-B14F-4D97-AF65-F5344CB8AC3E}">
        <p14:creationId xmlns:p14="http://schemas.microsoft.com/office/powerpoint/2010/main" val="20119158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5"/>
          </p:nvPr>
        </p:nvSpPr>
        <p:spPr/>
        <p:txBody>
          <a:bodyPr/>
          <a:lstStyle/>
          <a:p>
            <a:fld id="{AE0DE4CD-BD54-4A34-A5FE-04081E717C59}" type="slidenum">
              <a:rPr lang="es-EC" smtClean="0"/>
              <a:t>20</a:t>
            </a:fld>
            <a:endParaRPr lang="es-EC"/>
          </a:p>
        </p:txBody>
      </p:sp>
    </p:spTree>
    <p:extLst>
      <p:ext uri="{BB962C8B-B14F-4D97-AF65-F5344CB8AC3E}">
        <p14:creationId xmlns:p14="http://schemas.microsoft.com/office/powerpoint/2010/main" val="302821136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5"/>
          </p:nvPr>
        </p:nvSpPr>
        <p:spPr/>
        <p:txBody>
          <a:bodyPr/>
          <a:lstStyle/>
          <a:p>
            <a:fld id="{AE0DE4CD-BD54-4A34-A5FE-04081E717C59}" type="slidenum">
              <a:rPr lang="es-EC" smtClean="0"/>
              <a:t>21</a:t>
            </a:fld>
            <a:endParaRPr lang="es-EC"/>
          </a:p>
        </p:txBody>
      </p:sp>
    </p:spTree>
    <p:extLst>
      <p:ext uri="{BB962C8B-B14F-4D97-AF65-F5344CB8AC3E}">
        <p14:creationId xmlns:p14="http://schemas.microsoft.com/office/powerpoint/2010/main" val="3965097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5"/>
          </p:nvPr>
        </p:nvSpPr>
        <p:spPr/>
        <p:txBody>
          <a:bodyPr/>
          <a:lstStyle/>
          <a:p>
            <a:fld id="{AE0DE4CD-BD54-4A34-A5FE-04081E717C59}" type="slidenum">
              <a:rPr lang="es-EC" smtClean="0"/>
              <a:t>3</a:t>
            </a:fld>
            <a:endParaRPr lang="es-EC"/>
          </a:p>
        </p:txBody>
      </p:sp>
    </p:spTree>
    <p:extLst>
      <p:ext uri="{BB962C8B-B14F-4D97-AF65-F5344CB8AC3E}">
        <p14:creationId xmlns:p14="http://schemas.microsoft.com/office/powerpoint/2010/main" val="6767090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5"/>
          </p:nvPr>
        </p:nvSpPr>
        <p:spPr/>
        <p:txBody>
          <a:bodyPr/>
          <a:lstStyle/>
          <a:p>
            <a:fld id="{AE0DE4CD-BD54-4A34-A5FE-04081E717C59}" type="slidenum">
              <a:rPr lang="es-EC" smtClean="0"/>
              <a:t>4</a:t>
            </a:fld>
            <a:endParaRPr lang="es-EC"/>
          </a:p>
        </p:txBody>
      </p:sp>
    </p:spTree>
    <p:extLst>
      <p:ext uri="{BB962C8B-B14F-4D97-AF65-F5344CB8AC3E}">
        <p14:creationId xmlns:p14="http://schemas.microsoft.com/office/powerpoint/2010/main" val="22549846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5"/>
          </p:nvPr>
        </p:nvSpPr>
        <p:spPr/>
        <p:txBody>
          <a:bodyPr/>
          <a:lstStyle/>
          <a:p>
            <a:fld id="{AE0DE4CD-BD54-4A34-A5FE-04081E717C59}" type="slidenum">
              <a:rPr lang="es-EC" smtClean="0"/>
              <a:t>5</a:t>
            </a:fld>
            <a:endParaRPr lang="es-EC"/>
          </a:p>
        </p:txBody>
      </p:sp>
    </p:spTree>
    <p:extLst>
      <p:ext uri="{BB962C8B-B14F-4D97-AF65-F5344CB8AC3E}">
        <p14:creationId xmlns:p14="http://schemas.microsoft.com/office/powerpoint/2010/main" val="25746997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5"/>
          </p:nvPr>
        </p:nvSpPr>
        <p:spPr/>
        <p:txBody>
          <a:bodyPr/>
          <a:lstStyle/>
          <a:p>
            <a:fld id="{AE0DE4CD-BD54-4A34-A5FE-04081E717C59}" type="slidenum">
              <a:rPr lang="es-EC" smtClean="0"/>
              <a:t>6</a:t>
            </a:fld>
            <a:endParaRPr lang="es-EC"/>
          </a:p>
        </p:txBody>
      </p:sp>
    </p:spTree>
    <p:extLst>
      <p:ext uri="{BB962C8B-B14F-4D97-AF65-F5344CB8AC3E}">
        <p14:creationId xmlns:p14="http://schemas.microsoft.com/office/powerpoint/2010/main" val="17262805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5"/>
          </p:nvPr>
        </p:nvSpPr>
        <p:spPr/>
        <p:txBody>
          <a:bodyPr/>
          <a:lstStyle/>
          <a:p>
            <a:fld id="{AE0DE4CD-BD54-4A34-A5FE-04081E717C59}" type="slidenum">
              <a:rPr lang="es-EC" smtClean="0"/>
              <a:t>7</a:t>
            </a:fld>
            <a:endParaRPr lang="es-EC"/>
          </a:p>
        </p:txBody>
      </p:sp>
    </p:spTree>
    <p:extLst>
      <p:ext uri="{BB962C8B-B14F-4D97-AF65-F5344CB8AC3E}">
        <p14:creationId xmlns:p14="http://schemas.microsoft.com/office/powerpoint/2010/main" val="15812867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5"/>
          </p:nvPr>
        </p:nvSpPr>
        <p:spPr/>
        <p:txBody>
          <a:bodyPr/>
          <a:lstStyle/>
          <a:p>
            <a:fld id="{AE0DE4CD-BD54-4A34-A5FE-04081E717C59}" type="slidenum">
              <a:rPr lang="es-EC" smtClean="0"/>
              <a:t>8</a:t>
            </a:fld>
            <a:endParaRPr lang="es-EC"/>
          </a:p>
        </p:txBody>
      </p:sp>
    </p:spTree>
    <p:extLst>
      <p:ext uri="{BB962C8B-B14F-4D97-AF65-F5344CB8AC3E}">
        <p14:creationId xmlns:p14="http://schemas.microsoft.com/office/powerpoint/2010/main" val="21149589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5"/>
          </p:nvPr>
        </p:nvSpPr>
        <p:spPr/>
        <p:txBody>
          <a:bodyPr/>
          <a:lstStyle/>
          <a:p>
            <a:fld id="{AE0DE4CD-BD54-4A34-A5FE-04081E717C59}" type="slidenum">
              <a:rPr lang="es-EC" smtClean="0"/>
              <a:t>9</a:t>
            </a:fld>
            <a:endParaRPr lang="es-EC"/>
          </a:p>
        </p:txBody>
      </p:sp>
    </p:spTree>
    <p:extLst>
      <p:ext uri="{BB962C8B-B14F-4D97-AF65-F5344CB8AC3E}">
        <p14:creationId xmlns:p14="http://schemas.microsoft.com/office/powerpoint/2010/main" val="26813912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EC"/>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EC"/>
          </a:p>
        </p:txBody>
      </p:sp>
      <p:sp>
        <p:nvSpPr>
          <p:cNvPr id="4" name="Marcador de fecha 3"/>
          <p:cNvSpPr>
            <a:spLocks noGrp="1"/>
          </p:cNvSpPr>
          <p:nvPr>
            <p:ph type="dt" sz="half" idx="10"/>
          </p:nvPr>
        </p:nvSpPr>
        <p:spPr/>
        <p:txBody>
          <a:bodyPr/>
          <a:lstStyle/>
          <a:p>
            <a:fld id="{AC50CFE8-E2C4-4C49-A7C4-A8BAF64A0D3E}" type="datetimeFigureOut">
              <a:rPr lang="es-EC" smtClean="0"/>
              <a:t>8/5/2026</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0A17D644-95A9-4609-895F-770117FA271B}" type="slidenum">
              <a:rPr lang="es-EC" smtClean="0"/>
              <a:t>‹Nº›</a:t>
            </a:fld>
            <a:endParaRPr lang="es-EC"/>
          </a:p>
        </p:txBody>
      </p:sp>
    </p:spTree>
    <p:extLst>
      <p:ext uri="{BB962C8B-B14F-4D97-AF65-F5344CB8AC3E}">
        <p14:creationId xmlns:p14="http://schemas.microsoft.com/office/powerpoint/2010/main" val="22169827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EC"/>
          </a:p>
        </p:txBody>
      </p:sp>
      <p:sp>
        <p:nvSpPr>
          <p:cNvPr id="3" name="Marcador de texto vertical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p:cNvSpPr>
            <a:spLocks noGrp="1"/>
          </p:cNvSpPr>
          <p:nvPr>
            <p:ph type="dt" sz="half" idx="10"/>
          </p:nvPr>
        </p:nvSpPr>
        <p:spPr/>
        <p:txBody>
          <a:bodyPr/>
          <a:lstStyle/>
          <a:p>
            <a:fld id="{AC50CFE8-E2C4-4C49-A7C4-A8BAF64A0D3E}" type="datetimeFigureOut">
              <a:rPr lang="es-EC" smtClean="0"/>
              <a:t>8/5/2026</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0A17D644-95A9-4609-895F-770117FA271B}" type="slidenum">
              <a:rPr lang="es-EC" smtClean="0"/>
              <a:t>‹Nº›</a:t>
            </a:fld>
            <a:endParaRPr lang="es-EC"/>
          </a:p>
        </p:txBody>
      </p:sp>
    </p:spTree>
    <p:extLst>
      <p:ext uri="{BB962C8B-B14F-4D97-AF65-F5344CB8AC3E}">
        <p14:creationId xmlns:p14="http://schemas.microsoft.com/office/powerpoint/2010/main" val="3048816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EC"/>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p:cNvSpPr>
            <a:spLocks noGrp="1"/>
          </p:cNvSpPr>
          <p:nvPr>
            <p:ph type="dt" sz="half" idx="10"/>
          </p:nvPr>
        </p:nvSpPr>
        <p:spPr/>
        <p:txBody>
          <a:bodyPr/>
          <a:lstStyle/>
          <a:p>
            <a:fld id="{AC50CFE8-E2C4-4C49-A7C4-A8BAF64A0D3E}" type="datetimeFigureOut">
              <a:rPr lang="es-EC" smtClean="0"/>
              <a:t>8/5/2026</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0A17D644-95A9-4609-895F-770117FA271B}" type="slidenum">
              <a:rPr lang="es-EC" smtClean="0"/>
              <a:t>‹Nº›</a:t>
            </a:fld>
            <a:endParaRPr lang="es-EC"/>
          </a:p>
        </p:txBody>
      </p:sp>
    </p:spTree>
    <p:extLst>
      <p:ext uri="{BB962C8B-B14F-4D97-AF65-F5344CB8AC3E}">
        <p14:creationId xmlns:p14="http://schemas.microsoft.com/office/powerpoint/2010/main" val="1334453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EC"/>
          </a:p>
        </p:txBody>
      </p:sp>
      <p:sp>
        <p:nvSpPr>
          <p:cNvPr id="3" name="Marcador de contenido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p:cNvSpPr>
            <a:spLocks noGrp="1"/>
          </p:cNvSpPr>
          <p:nvPr>
            <p:ph type="dt" sz="half" idx="10"/>
          </p:nvPr>
        </p:nvSpPr>
        <p:spPr/>
        <p:txBody>
          <a:bodyPr/>
          <a:lstStyle/>
          <a:p>
            <a:fld id="{AC50CFE8-E2C4-4C49-A7C4-A8BAF64A0D3E}" type="datetimeFigureOut">
              <a:rPr lang="es-EC" smtClean="0"/>
              <a:t>8/5/2026</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0A17D644-95A9-4609-895F-770117FA271B}" type="slidenum">
              <a:rPr lang="es-EC" smtClean="0"/>
              <a:t>‹Nº›</a:t>
            </a:fld>
            <a:endParaRPr lang="es-EC"/>
          </a:p>
        </p:txBody>
      </p:sp>
    </p:spTree>
    <p:extLst>
      <p:ext uri="{BB962C8B-B14F-4D97-AF65-F5344CB8AC3E}">
        <p14:creationId xmlns:p14="http://schemas.microsoft.com/office/powerpoint/2010/main" val="8009934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EC"/>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Marcador de fecha 3"/>
          <p:cNvSpPr>
            <a:spLocks noGrp="1"/>
          </p:cNvSpPr>
          <p:nvPr>
            <p:ph type="dt" sz="half" idx="10"/>
          </p:nvPr>
        </p:nvSpPr>
        <p:spPr/>
        <p:txBody>
          <a:bodyPr/>
          <a:lstStyle/>
          <a:p>
            <a:fld id="{AC50CFE8-E2C4-4C49-A7C4-A8BAF64A0D3E}" type="datetimeFigureOut">
              <a:rPr lang="es-EC" smtClean="0"/>
              <a:t>8/5/2026</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0A17D644-95A9-4609-895F-770117FA271B}" type="slidenum">
              <a:rPr lang="es-EC" smtClean="0"/>
              <a:t>‹Nº›</a:t>
            </a:fld>
            <a:endParaRPr lang="es-EC"/>
          </a:p>
        </p:txBody>
      </p:sp>
    </p:spTree>
    <p:extLst>
      <p:ext uri="{BB962C8B-B14F-4D97-AF65-F5344CB8AC3E}">
        <p14:creationId xmlns:p14="http://schemas.microsoft.com/office/powerpoint/2010/main" val="32547025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EC"/>
          </a:p>
        </p:txBody>
      </p:sp>
      <p:sp>
        <p:nvSpPr>
          <p:cNvPr id="3" name="Marcador de contenido 2"/>
          <p:cNvSpPr>
            <a:spLocks noGrp="1"/>
          </p:cNvSpPr>
          <p:nvPr>
            <p:ph sz="half" idx="1"/>
          </p:nvPr>
        </p:nvSpPr>
        <p:spPr>
          <a:xfrm>
            <a:off x="838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contenido 3"/>
          <p:cNvSpPr>
            <a:spLocks noGrp="1"/>
          </p:cNvSpPr>
          <p:nvPr>
            <p:ph sz="half" idx="2"/>
          </p:nvPr>
        </p:nvSpPr>
        <p:spPr>
          <a:xfrm>
            <a:off x="6172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Marcador de fecha 4"/>
          <p:cNvSpPr>
            <a:spLocks noGrp="1"/>
          </p:cNvSpPr>
          <p:nvPr>
            <p:ph type="dt" sz="half" idx="10"/>
          </p:nvPr>
        </p:nvSpPr>
        <p:spPr/>
        <p:txBody>
          <a:bodyPr/>
          <a:lstStyle/>
          <a:p>
            <a:fld id="{AC50CFE8-E2C4-4C49-A7C4-A8BAF64A0D3E}" type="datetimeFigureOut">
              <a:rPr lang="es-EC" smtClean="0"/>
              <a:t>8/5/2026</a:t>
            </a:fld>
            <a:endParaRPr lang="es-EC"/>
          </a:p>
        </p:txBody>
      </p:sp>
      <p:sp>
        <p:nvSpPr>
          <p:cNvPr id="6" name="Marcador de pie de página 5"/>
          <p:cNvSpPr>
            <a:spLocks noGrp="1"/>
          </p:cNvSpPr>
          <p:nvPr>
            <p:ph type="ftr" sz="quarter" idx="11"/>
          </p:nvPr>
        </p:nvSpPr>
        <p:spPr/>
        <p:txBody>
          <a:bodyPr/>
          <a:lstStyle/>
          <a:p>
            <a:endParaRPr lang="es-EC"/>
          </a:p>
        </p:txBody>
      </p:sp>
      <p:sp>
        <p:nvSpPr>
          <p:cNvPr id="7" name="Marcador de número de diapositiva 6"/>
          <p:cNvSpPr>
            <a:spLocks noGrp="1"/>
          </p:cNvSpPr>
          <p:nvPr>
            <p:ph type="sldNum" sz="quarter" idx="12"/>
          </p:nvPr>
        </p:nvSpPr>
        <p:spPr/>
        <p:txBody>
          <a:bodyPr/>
          <a:lstStyle/>
          <a:p>
            <a:fld id="{0A17D644-95A9-4609-895F-770117FA271B}" type="slidenum">
              <a:rPr lang="es-EC" smtClean="0"/>
              <a:t>‹Nº›</a:t>
            </a:fld>
            <a:endParaRPr lang="es-EC"/>
          </a:p>
        </p:txBody>
      </p:sp>
    </p:spTree>
    <p:extLst>
      <p:ext uri="{BB962C8B-B14F-4D97-AF65-F5344CB8AC3E}">
        <p14:creationId xmlns:p14="http://schemas.microsoft.com/office/powerpoint/2010/main" val="24692772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endParaRPr lang="es-EC"/>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7" name="Marcador de fecha 6"/>
          <p:cNvSpPr>
            <a:spLocks noGrp="1"/>
          </p:cNvSpPr>
          <p:nvPr>
            <p:ph type="dt" sz="half" idx="10"/>
          </p:nvPr>
        </p:nvSpPr>
        <p:spPr/>
        <p:txBody>
          <a:bodyPr/>
          <a:lstStyle/>
          <a:p>
            <a:fld id="{AC50CFE8-E2C4-4C49-A7C4-A8BAF64A0D3E}" type="datetimeFigureOut">
              <a:rPr lang="es-EC" smtClean="0"/>
              <a:t>8/5/2026</a:t>
            </a:fld>
            <a:endParaRPr lang="es-EC"/>
          </a:p>
        </p:txBody>
      </p:sp>
      <p:sp>
        <p:nvSpPr>
          <p:cNvPr id="8" name="Marcador de pie de página 7"/>
          <p:cNvSpPr>
            <a:spLocks noGrp="1"/>
          </p:cNvSpPr>
          <p:nvPr>
            <p:ph type="ftr" sz="quarter" idx="11"/>
          </p:nvPr>
        </p:nvSpPr>
        <p:spPr/>
        <p:txBody>
          <a:bodyPr/>
          <a:lstStyle/>
          <a:p>
            <a:endParaRPr lang="es-EC"/>
          </a:p>
        </p:txBody>
      </p:sp>
      <p:sp>
        <p:nvSpPr>
          <p:cNvPr id="9" name="Marcador de número de diapositiva 8"/>
          <p:cNvSpPr>
            <a:spLocks noGrp="1"/>
          </p:cNvSpPr>
          <p:nvPr>
            <p:ph type="sldNum" sz="quarter" idx="12"/>
          </p:nvPr>
        </p:nvSpPr>
        <p:spPr/>
        <p:txBody>
          <a:bodyPr/>
          <a:lstStyle/>
          <a:p>
            <a:fld id="{0A17D644-95A9-4609-895F-770117FA271B}" type="slidenum">
              <a:rPr lang="es-EC" smtClean="0"/>
              <a:t>‹Nº›</a:t>
            </a:fld>
            <a:endParaRPr lang="es-EC"/>
          </a:p>
        </p:txBody>
      </p:sp>
    </p:spTree>
    <p:extLst>
      <p:ext uri="{BB962C8B-B14F-4D97-AF65-F5344CB8AC3E}">
        <p14:creationId xmlns:p14="http://schemas.microsoft.com/office/powerpoint/2010/main" val="34612283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EC"/>
          </a:p>
        </p:txBody>
      </p:sp>
      <p:sp>
        <p:nvSpPr>
          <p:cNvPr id="3" name="Marcador de fecha 2"/>
          <p:cNvSpPr>
            <a:spLocks noGrp="1"/>
          </p:cNvSpPr>
          <p:nvPr>
            <p:ph type="dt" sz="half" idx="10"/>
          </p:nvPr>
        </p:nvSpPr>
        <p:spPr/>
        <p:txBody>
          <a:bodyPr/>
          <a:lstStyle/>
          <a:p>
            <a:fld id="{AC50CFE8-E2C4-4C49-A7C4-A8BAF64A0D3E}" type="datetimeFigureOut">
              <a:rPr lang="es-EC" smtClean="0"/>
              <a:t>8/5/2026</a:t>
            </a:fld>
            <a:endParaRPr lang="es-EC"/>
          </a:p>
        </p:txBody>
      </p:sp>
      <p:sp>
        <p:nvSpPr>
          <p:cNvPr id="4" name="Marcador de pie de página 3"/>
          <p:cNvSpPr>
            <a:spLocks noGrp="1"/>
          </p:cNvSpPr>
          <p:nvPr>
            <p:ph type="ftr" sz="quarter" idx="11"/>
          </p:nvPr>
        </p:nvSpPr>
        <p:spPr/>
        <p:txBody>
          <a:bodyPr/>
          <a:lstStyle/>
          <a:p>
            <a:endParaRPr lang="es-EC"/>
          </a:p>
        </p:txBody>
      </p:sp>
      <p:sp>
        <p:nvSpPr>
          <p:cNvPr id="5" name="Marcador de número de diapositiva 4"/>
          <p:cNvSpPr>
            <a:spLocks noGrp="1"/>
          </p:cNvSpPr>
          <p:nvPr>
            <p:ph type="sldNum" sz="quarter" idx="12"/>
          </p:nvPr>
        </p:nvSpPr>
        <p:spPr/>
        <p:txBody>
          <a:bodyPr/>
          <a:lstStyle/>
          <a:p>
            <a:fld id="{0A17D644-95A9-4609-895F-770117FA271B}" type="slidenum">
              <a:rPr lang="es-EC" smtClean="0"/>
              <a:t>‹Nº›</a:t>
            </a:fld>
            <a:endParaRPr lang="es-EC"/>
          </a:p>
        </p:txBody>
      </p:sp>
    </p:spTree>
    <p:extLst>
      <p:ext uri="{BB962C8B-B14F-4D97-AF65-F5344CB8AC3E}">
        <p14:creationId xmlns:p14="http://schemas.microsoft.com/office/powerpoint/2010/main" val="15015503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AC50CFE8-E2C4-4C49-A7C4-A8BAF64A0D3E}" type="datetimeFigureOut">
              <a:rPr lang="es-EC" smtClean="0"/>
              <a:t>8/5/2026</a:t>
            </a:fld>
            <a:endParaRPr lang="es-EC"/>
          </a:p>
        </p:txBody>
      </p:sp>
      <p:sp>
        <p:nvSpPr>
          <p:cNvPr id="3" name="Marcador de pie de página 2"/>
          <p:cNvSpPr>
            <a:spLocks noGrp="1"/>
          </p:cNvSpPr>
          <p:nvPr>
            <p:ph type="ftr" sz="quarter" idx="11"/>
          </p:nvPr>
        </p:nvSpPr>
        <p:spPr/>
        <p:txBody>
          <a:bodyPr/>
          <a:lstStyle/>
          <a:p>
            <a:endParaRPr lang="es-EC"/>
          </a:p>
        </p:txBody>
      </p:sp>
      <p:sp>
        <p:nvSpPr>
          <p:cNvPr id="4" name="Marcador de número de diapositiva 3"/>
          <p:cNvSpPr>
            <a:spLocks noGrp="1"/>
          </p:cNvSpPr>
          <p:nvPr>
            <p:ph type="sldNum" sz="quarter" idx="12"/>
          </p:nvPr>
        </p:nvSpPr>
        <p:spPr/>
        <p:txBody>
          <a:bodyPr/>
          <a:lstStyle/>
          <a:p>
            <a:fld id="{0A17D644-95A9-4609-895F-770117FA271B}" type="slidenum">
              <a:rPr lang="es-EC" smtClean="0"/>
              <a:t>‹Nº›</a:t>
            </a:fld>
            <a:endParaRPr lang="es-EC"/>
          </a:p>
        </p:txBody>
      </p:sp>
    </p:spTree>
    <p:extLst>
      <p:ext uri="{BB962C8B-B14F-4D97-AF65-F5344CB8AC3E}">
        <p14:creationId xmlns:p14="http://schemas.microsoft.com/office/powerpoint/2010/main" val="34045025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EC"/>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AC50CFE8-E2C4-4C49-A7C4-A8BAF64A0D3E}" type="datetimeFigureOut">
              <a:rPr lang="es-EC" smtClean="0"/>
              <a:t>8/5/2026</a:t>
            </a:fld>
            <a:endParaRPr lang="es-EC"/>
          </a:p>
        </p:txBody>
      </p:sp>
      <p:sp>
        <p:nvSpPr>
          <p:cNvPr id="6" name="Marcador de pie de página 5"/>
          <p:cNvSpPr>
            <a:spLocks noGrp="1"/>
          </p:cNvSpPr>
          <p:nvPr>
            <p:ph type="ftr" sz="quarter" idx="11"/>
          </p:nvPr>
        </p:nvSpPr>
        <p:spPr/>
        <p:txBody>
          <a:bodyPr/>
          <a:lstStyle/>
          <a:p>
            <a:endParaRPr lang="es-EC"/>
          </a:p>
        </p:txBody>
      </p:sp>
      <p:sp>
        <p:nvSpPr>
          <p:cNvPr id="7" name="Marcador de número de diapositiva 6"/>
          <p:cNvSpPr>
            <a:spLocks noGrp="1"/>
          </p:cNvSpPr>
          <p:nvPr>
            <p:ph type="sldNum" sz="quarter" idx="12"/>
          </p:nvPr>
        </p:nvSpPr>
        <p:spPr/>
        <p:txBody>
          <a:bodyPr/>
          <a:lstStyle/>
          <a:p>
            <a:fld id="{0A17D644-95A9-4609-895F-770117FA271B}" type="slidenum">
              <a:rPr lang="es-EC" smtClean="0"/>
              <a:t>‹Nº›</a:t>
            </a:fld>
            <a:endParaRPr lang="es-EC"/>
          </a:p>
        </p:txBody>
      </p:sp>
    </p:spTree>
    <p:extLst>
      <p:ext uri="{BB962C8B-B14F-4D97-AF65-F5344CB8AC3E}">
        <p14:creationId xmlns:p14="http://schemas.microsoft.com/office/powerpoint/2010/main" val="20909039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EC"/>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C"/>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AC50CFE8-E2C4-4C49-A7C4-A8BAF64A0D3E}" type="datetimeFigureOut">
              <a:rPr lang="es-EC" smtClean="0"/>
              <a:t>8/5/2026</a:t>
            </a:fld>
            <a:endParaRPr lang="es-EC"/>
          </a:p>
        </p:txBody>
      </p:sp>
      <p:sp>
        <p:nvSpPr>
          <p:cNvPr id="6" name="Marcador de pie de página 5"/>
          <p:cNvSpPr>
            <a:spLocks noGrp="1"/>
          </p:cNvSpPr>
          <p:nvPr>
            <p:ph type="ftr" sz="quarter" idx="11"/>
          </p:nvPr>
        </p:nvSpPr>
        <p:spPr/>
        <p:txBody>
          <a:bodyPr/>
          <a:lstStyle/>
          <a:p>
            <a:endParaRPr lang="es-EC"/>
          </a:p>
        </p:txBody>
      </p:sp>
      <p:sp>
        <p:nvSpPr>
          <p:cNvPr id="7" name="Marcador de número de diapositiva 6"/>
          <p:cNvSpPr>
            <a:spLocks noGrp="1"/>
          </p:cNvSpPr>
          <p:nvPr>
            <p:ph type="sldNum" sz="quarter" idx="12"/>
          </p:nvPr>
        </p:nvSpPr>
        <p:spPr/>
        <p:txBody>
          <a:bodyPr/>
          <a:lstStyle/>
          <a:p>
            <a:fld id="{0A17D644-95A9-4609-895F-770117FA271B}" type="slidenum">
              <a:rPr lang="es-EC" smtClean="0"/>
              <a:t>‹Nº›</a:t>
            </a:fld>
            <a:endParaRPr lang="es-EC"/>
          </a:p>
        </p:txBody>
      </p:sp>
    </p:spTree>
    <p:extLst>
      <p:ext uri="{BB962C8B-B14F-4D97-AF65-F5344CB8AC3E}">
        <p14:creationId xmlns:p14="http://schemas.microsoft.com/office/powerpoint/2010/main" val="15190490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EC"/>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50CFE8-E2C4-4C49-A7C4-A8BAF64A0D3E}" type="datetimeFigureOut">
              <a:rPr lang="es-EC" smtClean="0"/>
              <a:t>8/5/2026</a:t>
            </a:fld>
            <a:endParaRPr lang="es-EC"/>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C"/>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A17D644-95A9-4609-895F-770117FA271B}" type="slidenum">
              <a:rPr lang="es-EC" smtClean="0"/>
              <a:t>‹Nº›</a:t>
            </a:fld>
            <a:endParaRPr lang="es-EC"/>
          </a:p>
        </p:txBody>
      </p:sp>
    </p:spTree>
    <p:extLst>
      <p:ext uri="{BB962C8B-B14F-4D97-AF65-F5344CB8AC3E}">
        <p14:creationId xmlns:p14="http://schemas.microsoft.com/office/powerpoint/2010/main" val="26564960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jpe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27089" y="340659"/>
            <a:ext cx="6537822" cy="5257800"/>
          </a:xfrm>
          <a:prstGeom prst="rect">
            <a:avLst/>
          </a:prstGeom>
        </p:spPr>
      </p:pic>
      <p:sp>
        <p:nvSpPr>
          <p:cNvPr id="4" name="Subtítulo 3">
            <a:extLst>
              <a:ext uri="{FF2B5EF4-FFF2-40B4-BE49-F238E27FC236}">
                <a16:creationId xmlns:a16="http://schemas.microsoft.com/office/drawing/2014/main" id="{9CF408AA-3331-07FE-11E5-611FA32DC623}"/>
              </a:ext>
            </a:extLst>
          </p:cNvPr>
          <p:cNvSpPr>
            <a:spLocks noGrp="1"/>
          </p:cNvSpPr>
          <p:nvPr>
            <p:ph type="subTitle" idx="1"/>
          </p:nvPr>
        </p:nvSpPr>
        <p:spPr>
          <a:xfrm>
            <a:off x="1344706" y="5493591"/>
            <a:ext cx="9144000" cy="1655762"/>
          </a:xfrm>
        </p:spPr>
        <p:txBody>
          <a:bodyPr>
            <a:normAutofit/>
          </a:bodyPr>
          <a:lstStyle/>
          <a:p>
            <a:pPr algn="ctr">
              <a:lnSpc>
                <a:spcPct val="107000"/>
              </a:lnSpc>
              <a:spcAft>
                <a:spcPts val="800"/>
              </a:spcAft>
            </a:pPr>
            <a:r>
              <a:rPr lang="es-ES" sz="1800" b="1" dirty="0">
                <a:solidFill>
                  <a:srgbClr val="000000"/>
                </a:solidFill>
                <a:latin typeface="Cooper Black" panose="0208090404030B020404" pitchFamily="18" charset="0"/>
                <a:ea typeface="Calibri" panose="020F0502020204030204" pitchFamily="34" charset="0"/>
                <a:cs typeface="Times New Roman" panose="02020603050405020304" pitchFamily="18" charset="0"/>
              </a:rPr>
              <a:t>LCDA. JANETH MONSERRATE AVILA ANCHUNDIA </a:t>
            </a:r>
            <a:endParaRPr lang="es-EC" sz="18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s-ES" sz="1800" b="1" dirty="0">
                <a:solidFill>
                  <a:srgbClr val="000000"/>
                </a:solidFill>
                <a:latin typeface="Cooper Black" panose="0208090404030B020404" pitchFamily="18" charset="0"/>
                <a:ea typeface="Calibri" panose="020F0502020204030204" pitchFamily="34" charset="0"/>
                <a:cs typeface="Times New Roman" panose="02020603050405020304" pitchFamily="18" charset="0"/>
              </a:rPr>
              <a:t>PRESIDENTA DEL GOBIERNO AUTÓNOMO DESCENTRALIZADO PARROQUIAL RURAL PUERTO MACHALILLA</a:t>
            </a:r>
            <a:endParaRPr lang="es-EC" sz="1800" dirty="0">
              <a:latin typeface="Calibri" panose="020F0502020204030204" pitchFamily="34" charset="0"/>
              <a:ea typeface="Calibri" panose="020F0502020204030204" pitchFamily="34" charset="0"/>
              <a:cs typeface="Times New Roman" panose="02020603050405020304" pitchFamily="18" charset="0"/>
            </a:endParaRPr>
          </a:p>
          <a:p>
            <a:endParaRPr lang="es-EC" dirty="0"/>
          </a:p>
        </p:txBody>
      </p:sp>
    </p:spTree>
    <p:extLst>
      <p:ext uri="{BB962C8B-B14F-4D97-AF65-F5344CB8AC3E}">
        <p14:creationId xmlns:p14="http://schemas.microsoft.com/office/powerpoint/2010/main" val="213652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contenido 3">
            <a:extLst>
              <a:ext uri="{FF2B5EF4-FFF2-40B4-BE49-F238E27FC236}">
                <a16:creationId xmlns:a16="http://schemas.microsoft.com/office/drawing/2014/main" id="{7CC64D21-2A9A-309B-B538-DFBA73FED4EB}"/>
              </a:ext>
            </a:extLst>
          </p:cNvPr>
          <p:cNvSpPr>
            <a:spLocks noGrp="1"/>
          </p:cNvSpPr>
          <p:nvPr>
            <p:ph idx="1"/>
          </p:nvPr>
        </p:nvSpPr>
        <p:spPr>
          <a:xfrm>
            <a:off x="838200" y="1690687"/>
            <a:ext cx="10515600" cy="4890222"/>
          </a:xfrm>
        </p:spPr>
        <p:txBody>
          <a:bodyPr>
            <a:noAutofit/>
          </a:bodyPr>
          <a:lstStyle/>
          <a:p>
            <a:pPr marL="0" indent="0" algn="ctr">
              <a:lnSpc>
                <a:spcPct val="107000"/>
              </a:lnSpc>
              <a:spcAft>
                <a:spcPts val="800"/>
              </a:spcAft>
              <a:buNone/>
            </a:pPr>
            <a:r>
              <a:rPr lang="es-EC" sz="2400" b="1" dirty="0">
                <a:effectLst/>
                <a:latin typeface="Times New Roman" panose="02020603050405020304" pitchFamily="18" charset="0"/>
                <a:ea typeface="Times New Roman" panose="02020603050405020304" pitchFamily="18" charset="0"/>
                <a:cs typeface="Times New Roman" panose="02020603050405020304" pitchFamily="18" charset="0"/>
              </a:rPr>
              <a:t>Mesa de Producción (Pesca y Agricultura</a:t>
            </a:r>
            <a:r>
              <a:rPr lang="es-EC" sz="2400" b="1" dirty="0" smtClean="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s-ES" sz="16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6" name="Imagen 5"/>
          <p:cNvPicPr/>
          <p:nvPr/>
        </p:nvPicPr>
        <p:blipFill>
          <a:blip r:embed="rId3" cstate="print">
            <a:extLst>
              <a:ext uri="{28A0092B-C50C-407E-A947-70E740481C1C}">
                <a14:useLocalDpi xmlns:a14="http://schemas.microsoft.com/office/drawing/2010/main" val="0"/>
              </a:ext>
            </a:extLst>
          </a:blip>
          <a:stretch>
            <a:fillRect/>
          </a:stretch>
        </p:blipFill>
        <p:spPr>
          <a:xfrm>
            <a:off x="838200" y="365124"/>
            <a:ext cx="10515600" cy="1325563"/>
          </a:xfrm>
          <a:prstGeom prst="rect">
            <a:avLst/>
          </a:prstGeom>
        </p:spPr>
      </p:pic>
      <p:pic>
        <p:nvPicPr>
          <p:cNvPr id="4098" name="Picture 2" descr="PLANO PERIMETRICO RURAL - EJEMPLO | HF Ingenieros | uDocz"/>
          <p:cNvPicPr>
            <a:picLocks noChangeAspect="1" noChangeArrowheads="1"/>
          </p:cNvPicPr>
          <p:nvPr/>
        </p:nvPicPr>
        <p:blipFill rotWithShape="1">
          <a:blip r:embed="rId4">
            <a:extLst>
              <a:ext uri="{28A0092B-C50C-407E-A947-70E740481C1C}">
                <a14:useLocalDpi xmlns:a14="http://schemas.microsoft.com/office/drawing/2010/main" val="0"/>
              </a:ext>
            </a:extLst>
          </a:blip>
          <a:srcRect l="5507" t="5141" r="5135" b="5684"/>
          <a:stretch/>
        </p:blipFill>
        <p:spPr bwMode="auto">
          <a:xfrm>
            <a:off x="2757714" y="2104572"/>
            <a:ext cx="6633029" cy="46812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067345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contenido 3">
            <a:extLst>
              <a:ext uri="{FF2B5EF4-FFF2-40B4-BE49-F238E27FC236}">
                <a16:creationId xmlns:a16="http://schemas.microsoft.com/office/drawing/2014/main" id="{7CC64D21-2A9A-309B-B538-DFBA73FED4EB}"/>
              </a:ext>
            </a:extLst>
          </p:cNvPr>
          <p:cNvSpPr>
            <a:spLocks noGrp="1"/>
          </p:cNvSpPr>
          <p:nvPr>
            <p:ph idx="1"/>
          </p:nvPr>
        </p:nvSpPr>
        <p:spPr>
          <a:xfrm>
            <a:off x="838200" y="1690687"/>
            <a:ext cx="10515600" cy="4890222"/>
          </a:xfrm>
        </p:spPr>
        <p:txBody>
          <a:bodyPr>
            <a:noAutofit/>
          </a:bodyPr>
          <a:lstStyle/>
          <a:p>
            <a:pPr marL="0" indent="0" algn="ctr">
              <a:lnSpc>
                <a:spcPct val="107000"/>
              </a:lnSpc>
              <a:spcAft>
                <a:spcPts val="800"/>
              </a:spcAft>
              <a:buNone/>
            </a:pPr>
            <a:r>
              <a:rPr lang="es-EC" sz="2400" b="1" dirty="0">
                <a:effectLst/>
                <a:latin typeface="Times New Roman" panose="02020603050405020304" pitchFamily="18" charset="0"/>
                <a:ea typeface="Times New Roman" panose="02020603050405020304" pitchFamily="18" charset="0"/>
                <a:cs typeface="Times New Roman" panose="02020603050405020304" pitchFamily="18" charset="0"/>
              </a:rPr>
              <a:t>Mesa de Producción (Pesca y Agricultura</a:t>
            </a:r>
            <a:r>
              <a:rPr lang="es-EC" sz="2400" b="1" dirty="0" smtClean="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s-ES" sz="9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s-EC" sz="2400" b="1" dirty="0">
                <a:effectLst/>
                <a:latin typeface="Times New Roman" panose="02020603050405020304" pitchFamily="18" charset="0"/>
                <a:ea typeface="Calibri" panose="020F0502020204030204" pitchFamily="34" charset="0"/>
                <a:cs typeface="Times New Roman" panose="02020603050405020304" pitchFamily="18" charset="0"/>
              </a:rPr>
              <a:t>Como gestionaron competencias externas para benéficos de los </a:t>
            </a:r>
            <a:r>
              <a:rPr lang="es-EC" sz="2400" b="1" dirty="0" smtClean="0">
                <a:effectLst/>
                <a:latin typeface="Times New Roman" panose="02020603050405020304" pitchFamily="18" charset="0"/>
                <a:ea typeface="Calibri" panose="020F0502020204030204" pitchFamily="34" charset="0"/>
                <a:cs typeface="Times New Roman" panose="02020603050405020304" pitchFamily="18" charset="0"/>
              </a:rPr>
              <a:t>pecadores</a:t>
            </a:r>
          </a:p>
          <a:p>
            <a:pPr marL="342900" indent="-342900" algn="just">
              <a:lnSpc>
                <a:spcPct val="107000"/>
              </a:lnSpc>
              <a:spcAft>
                <a:spcPts val="800"/>
              </a:spcAft>
              <a:buSzPts val="1000"/>
              <a:buFont typeface="Symbol" panose="05050102010706020507" pitchFamily="18" charset="2"/>
              <a:buChar char=""/>
              <a:tabLst>
                <a:tab pos="457200" algn="l"/>
              </a:tabLst>
            </a:pPr>
            <a:r>
              <a:rPr lang="es-EC" sz="2400" dirty="0"/>
              <a:t>Se realizaron acercamientos con la SECRETARIA NACIONAL DE PESCA, la cual tiene toda la competencia para regular y dar soporte a los pescadores, lamentablemente las carteras de estado actualmente han prohibido el acceso o coordinación con las juntas parroquiales o municipios lo que nos limita en poder GESTIONAR </a:t>
            </a:r>
            <a:r>
              <a:rPr lang="es-EC" sz="2400" dirty="0" smtClean="0"/>
              <a:t>recursos.</a:t>
            </a:r>
            <a:endParaRPr lang="en-US" sz="2400" dirty="0"/>
          </a:p>
        </p:txBody>
      </p:sp>
      <p:pic>
        <p:nvPicPr>
          <p:cNvPr id="6" name="Imagen 5"/>
          <p:cNvPicPr/>
          <p:nvPr/>
        </p:nvPicPr>
        <p:blipFill>
          <a:blip r:embed="rId3" cstate="print">
            <a:extLst>
              <a:ext uri="{28A0092B-C50C-407E-A947-70E740481C1C}">
                <a14:useLocalDpi xmlns:a14="http://schemas.microsoft.com/office/drawing/2010/main" val="0"/>
              </a:ext>
            </a:extLst>
          </a:blip>
          <a:stretch>
            <a:fillRect/>
          </a:stretch>
        </p:blipFill>
        <p:spPr>
          <a:xfrm>
            <a:off x="838200" y="365124"/>
            <a:ext cx="10515600" cy="1325563"/>
          </a:xfrm>
          <a:prstGeom prst="rect">
            <a:avLst/>
          </a:prstGeom>
        </p:spPr>
      </p:pic>
    </p:spTree>
    <p:extLst>
      <p:ext uri="{BB962C8B-B14F-4D97-AF65-F5344CB8AC3E}">
        <p14:creationId xmlns:p14="http://schemas.microsoft.com/office/powerpoint/2010/main" val="52710079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contenido 3">
            <a:extLst>
              <a:ext uri="{FF2B5EF4-FFF2-40B4-BE49-F238E27FC236}">
                <a16:creationId xmlns:a16="http://schemas.microsoft.com/office/drawing/2014/main" id="{7CC64D21-2A9A-309B-B538-DFBA73FED4EB}"/>
              </a:ext>
            </a:extLst>
          </p:cNvPr>
          <p:cNvSpPr>
            <a:spLocks noGrp="1"/>
          </p:cNvSpPr>
          <p:nvPr>
            <p:ph idx="1"/>
          </p:nvPr>
        </p:nvSpPr>
        <p:spPr>
          <a:xfrm>
            <a:off x="838200" y="1690687"/>
            <a:ext cx="10515600" cy="4890222"/>
          </a:xfrm>
        </p:spPr>
        <p:txBody>
          <a:bodyPr>
            <a:noAutofit/>
          </a:bodyPr>
          <a:lstStyle/>
          <a:p>
            <a:pPr marL="0" indent="0" algn="ctr">
              <a:buNone/>
            </a:pPr>
            <a:r>
              <a:rPr lang="es-EC" b="1" dirty="0" smtClean="0"/>
              <a:t>Mesa </a:t>
            </a:r>
            <a:r>
              <a:rPr lang="es-EC" b="1" dirty="0"/>
              <a:t>de Igualdad y Género</a:t>
            </a:r>
            <a:endParaRPr lang="en-US" sz="2400" dirty="0"/>
          </a:p>
          <a:p>
            <a:pPr lvl="0"/>
            <a:r>
              <a:rPr lang="es-EC" dirty="0"/>
              <a:t>En el año 2025 existieron programas capacitación de igual de genero</a:t>
            </a:r>
            <a:endParaRPr lang="en-US" sz="2400" dirty="0"/>
          </a:p>
          <a:p>
            <a:pPr lvl="1"/>
            <a:r>
              <a:rPr lang="es-EC" dirty="0"/>
              <a:t>SI</a:t>
            </a:r>
            <a:endParaRPr lang="en-US" sz="2000" dirty="0"/>
          </a:p>
          <a:p>
            <a:pPr lvl="1"/>
            <a:r>
              <a:rPr lang="es-EC" dirty="0"/>
              <a:t>Se realizaron Capacitación </a:t>
            </a:r>
            <a:endParaRPr lang="es-EC" dirty="0" smtClean="0"/>
          </a:p>
          <a:p>
            <a:pPr lvl="1"/>
            <a:r>
              <a:rPr lang="es-EC" dirty="0" smtClean="0"/>
              <a:t>de </a:t>
            </a:r>
            <a:r>
              <a:rPr lang="es-EC" dirty="0"/>
              <a:t>igualdad de derecho</a:t>
            </a:r>
            <a:endParaRPr lang="en-US" sz="2000" dirty="0"/>
          </a:p>
          <a:p>
            <a:pPr algn="just"/>
            <a:endParaRPr lang="es-EC" sz="2000" dirty="0" smtClean="0"/>
          </a:p>
          <a:p>
            <a:pPr algn="just"/>
            <a:endParaRPr lang="es-EC" sz="2000" dirty="0"/>
          </a:p>
          <a:p>
            <a:pPr algn="just"/>
            <a:endParaRPr lang="es-EC" sz="2000" dirty="0" smtClean="0"/>
          </a:p>
          <a:p>
            <a:pPr marL="0" indent="0" algn="just">
              <a:buNone/>
            </a:pPr>
            <a:endParaRPr lang="es-EC" sz="2000" dirty="0" smtClean="0"/>
          </a:p>
          <a:p>
            <a:pPr algn="just"/>
            <a:r>
              <a:rPr lang="es-EC" sz="2000" dirty="0" smtClean="0"/>
              <a:t>Además</a:t>
            </a:r>
            <a:r>
              <a:rPr lang="es-EC" sz="2000" dirty="0"/>
              <a:t>, se GESTION LA CONSTRUCCION DEL CENTRO DE FISIOTERAPIA QUE PERMITE INDIRECTAMENTE DEVOLVER LA IGUALDAD DE RECUPERACION A PERSONAS CON PROBLEMAS DE SALUD FISICA</a:t>
            </a:r>
            <a:endParaRPr lang="es-ES" sz="12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6" name="Imagen 5"/>
          <p:cNvPicPr/>
          <p:nvPr/>
        </p:nvPicPr>
        <p:blipFill>
          <a:blip r:embed="rId3" cstate="print">
            <a:extLst>
              <a:ext uri="{28A0092B-C50C-407E-A947-70E740481C1C}">
                <a14:useLocalDpi xmlns:a14="http://schemas.microsoft.com/office/drawing/2010/main" val="0"/>
              </a:ext>
            </a:extLst>
          </a:blip>
          <a:stretch>
            <a:fillRect/>
          </a:stretch>
        </p:blipFill>
        <p:spPr>
          <a:xfrm>
            <a:off x="838200" y="365124"/>
            <a:ext cx="10515600" cy="1325563"/>
          </a:xfrm>
          <a:prstGeom prst="rect">
            <a:avLst/>
          </a:prstGeom>
        </p:spPr>
      </p:pic>
      <p:pic>
        <p:nvPicPr>
          <p:cNvPr id="5122" name="Picture 2" descr="No hay ninguna descripción de la foto disponible."/>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24644" r="7349"/>
          <a:stretch/>
        </p:blipFill>
        <p:spPr bwMode="auto">
          <a:xfrm>
            <a:off x="5800877" y="2698883"/>
            <a:ext cx="4330096" cy="26413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962289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contenido 3">
            <a:extLst>
              <a:ext uri="{FF2B5EF4-FFF2-40B4-BE49-F238E27FC236}">
                <a16:creationId xmlns:a16="http://schemas.microsoft.com/office/drawing/2014/main" id="{7CC64D21-2A9A-309B-B538-DFBA73FED4EB}"/>
              </a:ext>
            </a:extLst>
          </p:cNvPr>
          <p:cNvSpPr>
            <a:spLocks noGrp="1"/>
          </p:cNvSpPr>
          <p:nvPr>
            <p:ph idx="1"/>
          </p:nvPr>
        </p:nvSpPr>
        <p:spPr>
          <a:xfrm>
            <a:off x="838200" y="1690687"/>
            <a:ext cx="10515600" cy="4550456"/>
          </a:xfrm>
        </p:spPr>
        <p:txBody>
          <a:bodyPr>
            <a:noAutofit/>
          </a:bodyPr>
          <a:lstStyle/>
          <a:p>
            <a:pPr marL="0" indent="0" algn="just">
              <a:buNone/>
            </a:pPr>
            <a:r>
              <a:rPr lang="es-EC" b="1" dirty="0" smtClean="0"/>
              <a:t>Mesa </a:t>
            </a:r>
            <a:r>
              <a:rPr lang="es-EC" b="1" dirty="0"/>
              <a:t>de Salud, Educación y Gestión de Riesgos</a:t>
            </a:r>
            <a:endParaRPr lang="en-US" dirty="0"/>
          </a:p>
          <a:p>
            <a:pPr lvl="0" algn="just"/>
            <a:r>
              <a:rPr lang="es-EC" sz="2000" dirty="0"/>
              <a:t>En el 2025 existió una planificación dentro de la parroquia sobre la construcción de un albergue para afrontar un desastre natural </a:t>
            </a:r>
            <a:endParaRPr lang="en-US" sz="2000" dirty="0"/>
          </a:p>
          <a:p>
            <a:pPr algn="just"/>
            <a:r>
              <a:rPr lang="es-EC" sz="2000" dirty="0"/>
              <a:t>EN BASE A LAS COMPETENCIAS PARROQUIALES, toda construcción nueva se la puede canalizar </a:t>
            </a:r>
            <a:r>
              <a:rPr lang="es-EC" sz="2000" dirty="0" smtClean="0"/>
              <a:t>mediante </a:t>
            </a:r>
            <a:r>
              <a:rPr lang="es-EC" sz="2000" dirty="0"/>
              <a:t>convenios con </a:t>
            </a:r>
            <a:r>
              <a:rPr lang="es-EC" sz="2000" dirty="0" smtClean="0"/>
              <a:t>otras </a:t>
            </a:r>
            <a:r>
              <a:rPr lang="es-EC" sz="2000" dirty="0"/>
              <a:t>entidades gubernamental o GADS;</a:t>
            </a:r>
            <a:endParaRPr lang="en-US" sz="2000" dirty="0"/>
          </a:p>
          <a:p>
            <a:pPr algn="just"/>
            <a:r>
              <a:rPr lang="es-EC" sz="2000" dirty="0"/>
              <a:t>En base a informes técnicos realizados por el área de RIESGOS de la Prefectura y con el Análisis técnico respectivo, dentro de la Parroquia existen diferentes tipos de riesgos:</a:t>
            </a:r>
            <a:endParaRPr lang="en-US" sz="2000" dirty="0"/>
          </a:p>
          <a:p>
            <a:pPr lvl="0" algn="just"/>
            <a:r>
              <a:rPr lang="es-EC" b="1" dirty="0"/>
              <a:t>CASO DE TSUNAMY</a:t>
            </a:r>
            <a:r>
              <a:rPr lang="es-EC" dirty="0"/>
              <a:t>: </a:t>
            </a:r>
            <a:r>
              <a:rPr lang="es-EC" sz="2400" dirty="0"/>
              <a:t>Para este caso la prioridad es habilitar el acceso a las zonas altas de la parroquia, es por eso que se </a:t>
            </a:r>
            <a:r>
              <a:rPr lang="es-EC" sz="2400" dirty="0" smtClean="0"/>
              <a:t>reconformo la </a:t>
            </a:r>
            <a:r>
              <a:rPr lang="es-EC" sz="2400" dirty="0"/>
              <a:t>calle ISAURO PILAY que permite un acceso rápido y seguro a la zona alta del barrio SERCAPEZ; También se dio mantenimiento a las vías del barrio 15 de mayo y en la 8 de </a:t>
            </a:r>
            <a:r>
              <a:rPr lang="es-EC" sz="2400" dirty="0" smtClean="0"/>
              <a:t>ENERO</a:t>
            </a:r>
            <a:endParaRPr lang="en-US" dirty="0"/>
          </a:p>
        </p:txBody>
      </p:sp>
      <p:pic>
        <p:nvPicPr>
          <p:cNvPr id="6" name="Imagen 5"/>
          <p:cNvPicPr/>
          <p:nvPr/>
        </p:nvPicPr>
        <p:blipFill>
          <a:blip r:embed="rId3" cstate="print">
            <a:extLst>
              <a:ext uri="{28A0092B-C50C-407E-A947-70E740481C1C}">
                <a14:useLocalDpi xmlns:a14="http://schemas.microsoft.com/office/drawing/2010/main" val="0"/>
              </a:ext>
            </a:extLst>
          </a:blip>
          <a:stretch>
            <a:fillRect/>
          </a:stretch>
        </p:blipFill>
        <p:spPr>
          <a:xfrm>
            <a:off x="838200" y="365124"/>
            <a:ext cx="10515600" cy="1325563"/>
          </a:xfrm>
          <a:prstGeom prst="rect">
            <a:avLst/>
          </a:prstGeom>
        </p:spPr>
      </p:pic>
    </p:spTree>
    <p:extLst>
      <p:ext uri="{BB962C8B-B14F-4D97-AF65-F5344CB8AC3E}">
        <p14:creationId xmlns:p14="http://schemas.microsoft.com/office/powerpoint/2010/main" val="101784534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contenido 3">
            <a:extLst>
              <a:ext uri="{FF2B5EF4-FFF2-40B4-BE49-F238E27FC236}">
                <a16:creationId xmlns:a16="http://schemas.microsoft.com/office/drawing/2014/main" id="{7CC64D21-2A9A-309B-B538-DFBA73FED4EB}"/>
              </a:ext>
            </a:extLst>
          </p:cNvPr>
          <p:cNvSpPr>
            <a:spLocks noGrp="1"/>
          </p:cNvSpPr>
          <p:nvPr>
            <p:ph idx="1"/>
          </p:nvPr>
        </p:nvSpPr>
        <p:spPr>
          <a:xfrm>
            <a:off x="838200" y="1690687"/>
            <a:ext cx="10515600" cy="4890222"/>
          </a:xfrm>
        </p:spPr>
        <p:txBody>
          <a:bodyPr>
            <a:noAutofit/>
          </a:bodyPr>
          <a:lstStyle/>
          <a:p>
            <a:pPr marL="0" indent="0" algn="ctr">
              <a:buNone/>
            </a:pPr>
            <a:r>
              <a:rPr lang="es-EC" b="1" dirty="0" smtClean="0"/>
              <a:t>Mesa </a:t>
            </a:r>
            <a:r>
              <a:rPr lang="es-EC" b="1" dirty="0"/>
              <a:t>de Salud, Educación y Gestión de Riesgos</a:t>
            </a:r>
            <a:endParaRPr lang="en-US" dirty="0"/>
          </a:p>
          <a:p>
            <a:pPr lvl="0" algn="just"/>
            <a:r>
              <a:rPr lang="es-EC" sz="2000" dirty="0"/>
              <a:t>En el 2025 existió una planificación dentro de la parroquia sobre la construcción de un albergue para afrontar un desastre natural </a:t>
            </a:r>
            <a:endParaRPr lang="en-US" sz="2000" dirty="0"/>
          </a:p>
          <a:p>
            <a:pPr algn="just"/>
            <a:r>
              <a:rPr lang="es-EC" sz="2000" dirty="0"/>
              <a:t>EN BASE A LAS COMPETENCIAS PARROQUIALES, toda construcción nueva se la puede canalizar en base convenios con las entidades gubernamental o GADS;</a:t>
            </a:r>
            <a:endParaRPr lang="en-US" sz="2000" dirty="0"/>
          </a:p>
          <a:p>
            <a:pPr algn="just"/>
            <a:r>
              <a:rPr lang="es-EC" sz="2000" dirty="0"/>
              <a:t>En base a informes técnicos realizados por el área de RIESGOS de la Prefectura y con el Análisis técnico respectivo, dentro de la Parroquia existen diferentes tipos de riesgos:</a:t>
            </a:r>
            <a:endParaRPr lang="en-US" sz="2000" dirty="0"/>
          </a:p>
          <a:p>
            <a:pPr lvl="0"/>
            <a:r>
              <a:rPr lang="es-EC" b="1" dirty="0"/>
              <a:t>CASO DE DAÑOS DE VIVIENDAS POR SISMOS O POR INVIERNOS</a:t>
            </a:r>
            <a:r>
              <a:rPr lang="es-EC" dirty="0"/>
              <a:t>: El este caso el sitio asignado para evacuación y designación de ALBERGUE es la cancha “</a:t>
            </a:r>
            <a:r>
              <a:rPr lang="es-EC" b="1" dirty="0"/>
              <a:t>CARLOS FEBRES CORDERO</a:t>
            </a:r>
            <a:r>
              <a:rPr lang="es-EC" dirty="0"/>
              <a:t>”, aquí se dio mantenimiento a la infraestructura de los baños y recuperación de la cisterna.</a:t>
            </a:r>
            <a:endParaRPr lang="en-US" dirty="0"/>
          </a:p>
        </p:txBody>
      </p:sp>
      <p:pic>
        <p:nvPicPr>
          <p:cNvPr id="6" name="Imagen 5"/>
          <p:cNvPicPr/>
          <p:nvPr/>
        </p:nvPicPr>
        <p:blipFill>
          <a:blip r:embed="rId3" cstate="print">
            <a:extLst>
              <a:ext uri="{28A0092B-C50C-407E-A947-70E740481C1C}">
                <a14:useLocalDpi xmlns:a14="http://schemas.microsoft.com/office/drawing/2010/main" val="0"/>
              </a:ext>
            </a:extLst>
          </a:blip>
          <a:stretch>
            <a:fillRect/>
          </a:stretch>
        </p:blipFill>
        <p:spPr>
          <a:xfrm>
            <a:off x="838200" y="365124"/>
            <a:ext cx="10515600" cy="1325563"/>
          </a:xfrm>
          <a:prstGeom prst="rect">
            <a:avLst/>
          </a:prstGeom>
        </p:spPr>
      </p:pic>
    </p:spTree>
    <p:extLst>
      <p:ext uri="{BB962C8B-B14F-4D97-AF65-F5344CB8AC3E}">
        <p14:creationId xmlns:p14="http://schemas.microsoft.com/office/powerpoint/2010/main" val="399919086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contenido 3">
            <a:extLst>
              <a:ext uri="{FF2B5EF4-FFF2-40B4-BE49-F238E27FC236}">
                <a16:creationId xmlns:a16="http://schemas.microsoft.com/office/drawing/2014/main" id="{7CC64D21-2A9A-309B-B538-DFBA73FED4EB}"/>
              </a:ext>
            </a:extLst>
          </p:cNvPr>
          <p:cNvSpPr>
            <a:spLocks noGrp="1"/>
          </p:cNvSpPr>
          <p:nvPr>
            <p:ph idx="1"/>
          </p:nvPr>
        </p:nvSpPr>
        <p:spPr>
          <a:xfrm>
            <a:off x="838200" y="1690687"/>
            <a:ext cx="10515600" cy="4890222"/>
          </a:xfrm>
        </p:spPr>
        <p:txBody>
          <a:bodyPr>
            <a:noAutofit/>
          </a:bodyPr>
          <a:lstStyle/>
          <a:p>
            <a:pPr marL="0" indent="0" algn="ctr">
              <a:buNone/>
            </a:pPr>
            <a:r>
              <a:rPr lang="es-EC" b="1" dirty="0"/>
              <a:t>Mesa de Transporte, Vialidad y Estructura Física</a:t>
            </a:r>
            <a:endParaRPr lang="en-US" sz="2400" dirty="0"/>
          </a:p>
          <a:p>
            <a:pPr lvl="0" algn="just"/>
            <a:r>
              <a:rPr lang="es-EC" sz="2400" b="1" dirty="0"/>
              <a:t>Informe si existe convenio con la prefectura para dar los debidos manteniendo a la red vial de la parroquia rural y urbana en caso de existir, porque no se ha </a:t>
            </a:r>
            <a:r>
              <a:rPr lang="es-EC" sz="2400" b="1" dirty="0" smtClean="0"/>
              <a:t>intervenido?</a:t>
            </a:r>
            <a:endParaRPr lang="en-US" sz="2000" b="1" dirty="0"/>
          </a:p>
          <a:p>
            <a:pPr lvl="1" algn="just"/>
            <a:r>
              <a:rPr lang="es-EC" sz="2000" dirty="0"/>
              <a:t>De acuerdo a las Competencias Institucionales, el tema vial URBANO, es responsabilidad directa de los Municipios, Actualmente tenemos un convenio tripartito entre Prefectura, Municipio y Junta Parroquial, lamentablemente el incumplimiento de los DOS ORGANISMOS SUPERIORES (</a:t>
            </a:r>
            <a:r>
              <a:rPr lang="es-EC" sz="2000" b="1" dirty="0"/>
              <a:t>Por los problemas con la cantera del PITAL no se ha podido continuar. Sin embargo, nosotros hemos hecho la gestión con la comuna agua blanca para aprovechar el material de río SE EMPEZARÁ CUÁNDO SE PUEDA ACCEDER AL RÍO</a:t>
            </a:r>
            <a:r>
              <a:rPr lang="es-EC" sz="2000" dirty="0"/>
              <a:t>) </a:t>
            </a:r>
            <a:endParaRPr lang="en-US" sz="1800" dirty="0"/>
          </a:p>
          <a:p>
            <a:pPr lvl="1" algn="just"/>
            <a:r>
              <a:rPr lang="es-EC" sz="2000" dirty="0"/>
              <a:t>La demora en la asignación presupuestaria por parte del ESTADO también, no permite ejecutar este convenio de manera adecuada y oportuna; LA JUNTA PARROQUIAL A PESAR DE ESO MANTIENE ACTIVO SU EQUIPO CAMINERO QUE ES LA CONTRA PARTE QUE NOS CORRESPONDE (mantenimiento de gallineta y volqueta – maquinaria que ya cumplió su vida útil, pero con los mantenimientos correctivos permanente sigue operativa).</a:t>
            </a:r>
            <a:endParaRPr lang="en-US" sz="1800" dirty="0"/>
          </a:p>
          <a:p>
            <a:pPr marL="0" indent="0">
              <a:buNone/>
            </a:pPr>
            <a:r>
              <a:rPr lang="es-EC" dirty="0"/>
              <a:t> </a:t>
            </a:r>
            <a:endParaRPr lang="en-US" dirty="0"/>
          </a:p>
          <a:p>
            <a:pPr marL="0" indent="0" algn="ctr">
              <a:buNone/>
            </a:pPr>
            <a:endParaRPr lang="en-US" sz="2400" dirty="0"/>
          </a:p>
        </p:txBody>
      </p:sp>
      <p:pic>
        <p:nvPicPr>
          <p:cNvPr id="6" name="Imagen 5"/>
          <p:cNvPicPr/>
          <p:nvPr/>
        </p:nvPicPr>
        <p:blipFill>
          <a:blip r:embed="rId3" cstate="print">
            <a:extLst>
              <a:ext uri="{28A0092B-C50C-407E-A947-70E740481C1C}">
                <a14:useLocalDpi xmlns:a14="http://schemas.microsoft.com/office/drawing/2010/main" val="0"/>
              </a:ext>
            </a:extLst>
          </a:blip>
          <a:stretch>
            <a:fillRect/>
          </a:stretch>
        </p:blipFill>
        <p:spPr>
          <a:xfrm>
            <a:off x="838200" y="365124"/>
            <a:ext cx="10515600" cy="1325563"/>
          </a:xfrm>
          <a:prstGeom prst="rect">
            <a:avLst/>
          </a:prstGeom>
        </p:spPr>
      </p:pic>
    </p:spTree>
    <p:extLst>
      <p:ext uri="{BB962C8B-B14F-4D97-AF65-F5344CB8AC3E}">
        <p14:creationId xmlns:p14="http://schemas.microsoft.com/office/powerpoint/2010/main" val="153587568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contenido 3">
            <a:extLst>
              <a:ext uri="{FF2B5EF4-FFF2-40B4-BE49-F238E27FC236}">
                <a16:creationId xmlns:a16="http://schemas.microsoft.com/office/drawing/2014/main" id="{7CC64D21-2A9A-309B-B538-DFBA73FED4EB}"/>
              </a:ext>
            </a:extLst>
          </p:cNvPr>
          <p:cNvSpPr>
            <a:spLocks noGrp="1"/>
          </p:cNvSpPr>
          <p:nvPr>
            <p:ph idx="1"/>
          </p:nvPr>
        </p:nvSpPr>
        <p:spPr>
          <a:xfrm>
            <a:off x="838200" y="1690687"/>
            <a:ext cx="10515600" cy="1705656"/>
          </a:xfrm>
        </p:spPr>
        <p:txBody>
          <a:bodyPr>
            <a:noAutofit/>
          </a:bodyPr>
          <a:lstStyle/>
          <a:p>
            <a:pPr marL="0" indent="0" algn="ctr">
              <a:buNone/>
            </a:pPr>
            <a:r>
              <a:rPr lang="es-EC" b="1" dirty="0"/>
              <a:t>Mesa de Transporte, Vialidad y Estructura Física</a:t>
            </a:r>
            <a:endParaRPr lang="en-US" sz="2400" dirty="0"/>
          </a:p>
          <a:p>
            <a:pPr marL="0" lvl="0" indent="0">
              <a:buNone/>
            </a:pPr>
            <a:r>
              <a:rPr lang="es-EC" sz="2400" b="1" dirty="0"/>
              <a:t>Conocer valores de cada obra realizada en el </a:t>
            </a:r>
            <a:r>
              <a:rPr lang="es-EC" sz="2400" b="1" dirty="0" smtClean="0"/>
              <a:t>2025?</a:t>
            </a:r>
            <a:endParaRPr lang="en-US" sz="2400" dirty="0" smtClean="0"/>
          </a:p>
          <a:p>
            <a:pPr lvl="0"/>
            <a:r>
              <a:rPr lang="es-EC" sz="2400" dirty="0" smtClean="0"/>
              <a:t>Mantenimiento de Cubierta de graderío de cancha CARLOS FEBRE CORDERO</a:t>
            </a:r>
            <a:endParaRPr lang="en-US" sz="2400" dirty="0" smtClean="0"/>
          </a:p>
          <a:p>
            <a:pPr marL="0" indent="0" algn="ctr">
              <a:buNone/>
            </a:pPr>
            <a:endParaRPr lang="en-US" sz="2400" dirty="0"/>
          </a:p>
        </p:txBody>
      </p:sp>
      <p:pic>
        <p:nvPicPr>
          <p:cNvPr id="6" name="Imagen 5"/>
          <p:cNvPicPr/>
          <p:nvPr/>
        </p:nvPicPr>
        <p:blipFill>
          <a:blip r:embed="rId3" cstate="print">
            <a:extLst>
              <a:ext uri="{28A0092B-C50C-407E-A947-70E740481C1C}">
                <a14:useLocalDpi xmlns:a14="http://schemas.microsoft.com/office/drawing/2010/main" val="0"/>
              </a:ext>
            </a:extLst>
          </a:blip>
          <a:stretch>
            <a:fillRect/>
          </a:stretch>
        </p:blipFill>
        <p:spPr>
          <a:xfrm>
            <a:off x="838200" y="365124"/>
            <a:ext cx="10515600" cy="1325563"/>
          </a:xfrm>
          <a:prstGeom prst="rect">
            <a:avLst/>
          </a:prstGeom>
        </p:spPr>
      </p:pic>
      <p:pic>
        <p:nvPicPr>
          <p:cNvPr id="2" name="Imagen 1"/>
          <p:cNvPicPr>
            <a:picLocks noChangeAspect="1"/>
          </p:cNvPicPr>
          <p:nvPr/>
        </p:nvPicPr>
        <p:blipFill>
          <a:blip r:embed="rId4"/>
          <a:stretch>
            <a:fillRect/>
          </a:stretch>
        </p:blipFill>
        <p:spPr>
          <a:xfrm>
            <a:off x="1118493" y="3056995"/>
            <a:ext cx="9955014" cy="3801005"/>
          </a:xfrm>
          <a:prstGeom prst="rect">
            <a:avLst/>
          </a:prstGeom>
        </p:spPr>
      </p:pic>
    </p:spTree>
    <p:extLst>
      <p:ext uri="{BB962C8B-B14F-4D97-AF65-F5344CB8AC3E}">
        <p14:creationId xmlns:p14="http://schemas.microsoft.com/office/powerpoint/2010/main" val="389770247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contenido 3">
            <a:extLst>
              <a:ext uri="{FF2B5EF4-FFF2-40B4-BE49-F238E27FC236}">
                <a16:creationId xmlns:a16="http://schemas.microsoft.com/office/drawing/2014/main" id="{7CC64D21-2A9A-309B-B538-DFBA73FED4EB}"/>
              </a:ext>
            </a:extLst>
          </p:cNvPr>
          <p:cNvSpPr>
            <a:spLocks noGrp="1"/>
          </p:cNvSpPr>
          <p:nvPr>
            <p:ph idx="1"/>
          </p:nvPr>
        </p:nvSpPr>
        <p:spPr>
          <a:xfrm>
            <a:off x="838200" y="1690687"/>
            <a:ext cx="10515600" cy="1458913"/>
          </a:xfrm>
        </p:spPr>
        <p:txBody>
          <a:bodyPr>
            <a:noAutofit/>
          </a:bodyPr>
          <a:lstStyle/>
          <a:p>
            <a:pPr marL="0" indent="0" algn="ctr">
              <a:buNone/>
            </a:pPr>
            <a:r>
              <a:rPr lang="es-EC" b="1" dirty="0"/>
              <a:t>Mesa de Transporte, Vialidad y Estructura Física</a:t>
            </a:r>
            <a:endParaRPr lang="en-US" sz="2400" dirty="0"/>
          </a:p>
          <a:p>
            <a:pPr marL="0" lvl="0" indent="0">
              <a:buNone/>
            </a:pPr>
            <a:r>
              <a:rPr lang="es-EC" sz="2400" b="1" dirty="0"/>
              <a:t>Conocer valores de cada obra realizada en el </a:t>
            </a:r>
            <a:r>
              <a:rPr lang="es-EC" sz="2400" b="1" dirty="0" smtClean="0"/>
              <a:t>2025?</a:t>
            </a:r>
            <a:endParaRPr lang="en-US" sz="2400" dirty="0"/>
          </a:p>
          <a:p>
            <a:pPr lvl="0"/>
            <a:r>
              <a:rPr lang="es-EC" sz="2400" dirty="0"/>
              <a:t>Mantenimiento de Cubierta CESAR ALBAN</a:t>
            </a:r>
            <a:endParaRPr lang="en-US" sz="2400" dirty="0"/>
          </a:p>
          <a:p>
            <a:pPr marL="0" indent="0" algn="ctr">
              <a:buNone/>
            </a:pPr>
            <a:endParaRPr lang="en-US" sz="2400" dirty="0"/>
          </a:p>
        </p:txBody>
      </p:sp>
      <p:pic>
        <p:nvPicPr>
          <p:cNvPr id="6" name="Imagen 5"/>
          <p:cNvPicPr/>
          <p:nvPr/>
        </p:nvPicPr>
        <p:blipFill>
          <a:blip r:embed="rId3" cstate="print">
            <a:extLst>
              <a:ext uri="{28A0092B-C50C-407E-A947-70E740481C1C}">
                <a14:useLocalDpi xmlns:a14="http://schemas.microsoft.com/office/drawing/2010/main" val="0"/>
              </a:ext>
            </a:extLst>
          </a:blip>
          <a:stretch>
            <a:fillRect/>
          </a:stretch>
        </p:blipFill>
        <p:spPr>
          <a:xfrm>
            <a:off x="838200" y="365124"/>
            <a:ext cx="10515600" cy="1325563"/>
          </a:xfrm>
          <a:prstGeom prst="rect">
            <a:avLst/>
          </a:prstGeom>
        </p:spPr>
      </p:pic>
      <p:pic>
        <p:nvPicPr>
          <p:cNvPr id="2" name="Imagen 1"/>
          <p:cNvPicPr>
            <a:picLocks noChangeAspect="1"/>
          </p:cNvPicPr>
          <p:nvPr/>
        </p:nvPicPr>
        <p:blipFill rotWithShape="1">
          <a:blip r:embed="rId4"/>
          <a:srcRect l="39516" t="-4267" r="1976"/>
          <a:stretch/>
        </p:blipFill>
        <p:spPr>
          <a:xfrm>
            <a:off x="1562593" y="3016250"/>
            <a:ext cx="5021943" cy="3297684"/>
          </a:xfrm>
          <a:prstGeom prst="rect">
            <a:avLst/>
          </a:prstGeom>
        </p:spPr>
      </p:pic>
      <p:pic>
        <p:nvPicPr>
          <p:cNvPr id="5" name="Imagen 4"/>
          <p:cNvPicPr>
            <a:picLocks noChangeAspect="1"/>
          </p:cNvPicPr>
          <p:nvPr/>
        </p:nvPicPr>
        <p:blipFill rotWithShape="1">
          <a:blip r:embed="rId4"/>
          <a:srcRect t="47361" r="59977"/>
          <a:stretch/>
        </p:blipFill>
        <p:spPr>
          <a:xfrm>
            <a:off x="7435931" y="3642749"/>
            <a:ext cx="3435269" cy="1664827"/>
          </a:xfrm>
          <a:prstGeom prst="rect">
            <a:avLst/>
          </a:prstGeom>
        </p:spPr>
      </p:pic>
    </p:spTree>
    <p:extLst>
      <p:ext uri="{BB962C8B-B14F-4D97-AF65-F5344CB8AC3E}">
        <p14:creationId xmlns:p14="http://schemas.microsoft.com/office/powerpoint/2010/main" val="102677565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contenido 3">
            <a:extLst>
              <a:ext uri="{FF2B5EF4-FFF2-40B4-BE49-F238E27FC236}">
                <a16:creationId xmlns:a16="http://schemas.microsoft.com/office/drawing/2014/main" id="{7CC64D21-2A9A-309B-B538-DFBA73FED4EB}"/>
              </a:ext>
            </a:extLst>
          </p:cNvPr>
          <p:cNvSpPr>
            <a:spLocks noGrp="1"/>
          </p:cNvSpPr>
          <p:nvPr>
            <p:ph idx="1"/>
          </p:nvPr>
        </p:nvSpPr>
        <p:spPr>
          <a:xfrm>
            <a:off x="838200" y="1690687"/>
            <a:ext cx="10515600" cy="1575027"/>
          </a:xfrm>
        </p:spPr>
        <p:txBody>
          <a:bodyPr>
            <a:noAutofit/>
          </a:bodyPr>
          <a:lstStyle/>
          <a:p>
            <a:pPr marL="0" indent="0" algn="ctr">
              <a:buNone/>
            </a:pPr>
            <a:r>
              <a:rPr lang="es-EC" b="1" dirty="0"/>
              <a:t>Mesa de Transporte, Vialidad y Estructura Física</a:t>
            </a:r>
            <a:endParaRPr lang="en-US" sz="2400" dirty="0"/>
          </a:p>
          <a:p>
            <a:pPr marL="0" lvl="0" indent="0">
              <a:buNone/>
            </a:pPr>
            <a:r>
              <a:rPr lang="es-EC" sz="2400" b="1" dirty="0"/>
              <a:t>Conocer valores de cada obra realizada en el </a:t>
            </a:r>
            <a:r>
              <a:rPr lang="es-EC" sz="2400" b="1" dirty="0" smtClean="0"/>
              <a:t>2025?</a:t>
            </a:r>
            <a:endParaRPr lang="en-US" sz="2400" b="1" dirty="0"/>
          </a:p>
          <a:p>
            <a:pPr lvl="0"/>
            <a:r>
              <a:rPr lang="es-EC" sz="2400" dirty="0" smtClean="0"/>
              <a:t>Mantenimiento </a:t>
            </a:r>
            <a:r>
              <a:rPr lang="es-EC" sz="2400" dirty="0"/>
              <a:t>de Cancha de uso Múltiple barrio 15 de </a:t>
            </a:r>
            <a:r>
              <a:rPr lang="es-EC" sz="2400" dirty="0" smtClean="0"/>
              <a:t>mayo</a:t>
            </a:r>
            <a:endParaRPr lang="en-US" sz="2400" dirty="0"/>
          </a:p>
        </p:txBody>
      </p:sp>
      <p:pic>
        <p:nvPicPr>
          <p:cNvPr id="6" name="Imagen 5"/>
          <p:cNvPicPr/>
          <p:nvPr/>
        </p:nvPicPr>
        <p:blipFill>
          <a:blip r:embed="rId3" cstate="print">
            <a:extLst>
              <a:ext uri="{28A0092B-C50C-407E-A947-70E740481C1C}">
                <a14:useLocalDpi xmlns:a14="http://schemas.microsoft.com/office/drawing/2010/main" val="0"/>
              </a:ext>
            </a:extLst>
          </a:blip>
          <a:stretch>
            <a:fillRect/>
          </a:stretch>
        </p:blipFill>
        <p:spPr>
          <a:xfrm>
            <a:off x="838200" y="365124"/>
            <a:ext cx="10515600" cy="1325563"/>
          </a:xfrm>
          <a:prstGeom prst="rect">
            <a:avLst/>
          </a:prstGeom>
        </p:spPr>
      </p:pic>
      <p:pic>
        <p:nvPicPr>
          <p:cNvPr id="2" name="Imagen 1"/>
          <p:cNvPicPr>
            <a:picLocks noChangeAspect="1"/>
          </p:cNvPicPr>
          <p:nvPr/>
        </p:nvPicPr>
        <p:blipFill>
          <a:blip r:embed="rId4"/>
          <a:stretch>
            <a:fillRect/>
          </a:stretch>
        </p:blipFill>
        <p:spPr>
          <a:xfrm>
            <a:off x="1932994" y="3323771"/>
            <a:ext cx="8326012" cy="3334215"/>
          </a:xfrm>
          <a:prstGeom prst="rect">
            <a:avLst/>
          </a:prstGeom>
        </p:spPr>
      </p:pic>
    </p:spTree>
    <p:extLst>
      <p:ext uri="{BB962C8B-B14F-4D97-AF65-F5344CB8AC3E}">
        <p14:creationId xmlns:p14="http://schemas.microsoft.com/office/powerpoint/2010/main" val="358297578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contenido 3">
            <a:extLst>
              <a:ext uri="{FF2B5EF4-FFF2-40B4-BE49-F238E27FC236}">
                <a16:creationId xmlns:a16="http://schemas.microsoft.com/office/drawing/2014/main" id="{7CC64D21-2A9A-309B-B538-DFBA73FED4EB}"/>
              </a:ext>
            </a:extLst>
          </p:cNvPr>
          <p:cNvSpPr>
            <a:spLocks noGrp="1"/>
          </p:cNvSpPr>
          <p:nvPr>
            <p:ph idx="1"/>
          </p:nvPr>
        </p:nvSpPr>
        <p:spPr>
          <a:xfrm>
            <a:off x="838200" y="1690687"/>
            <a:ext cx="10515600" cy="4890222"/>
          </a:xfrm>
        </p:spPr>
        <p:txBody>
          <a:bodyPr>
            <a:noAutofit/>
          </a:bodyPr>
          <a:lstStyle/>
          <a:p>
            <a:pPr marL="0" indent="0" algn="ctr">
              <a:buNone/>
            </a:pPr>
            <a:r>
              <a:rPr lang="es-EC" b="1" dirty="0"/>
              <a:t>Mesa de Transporte, Vialidad y Estructura Física</a:t>
            </a:r>
            <a:endParaRPr lang="en-US" sz="2400" dirty="0"/>
          </a:p>
          <a:p>
            <a:pPr marL="0" lvl="0" indent="0">
              <a:buNone/>
            </a:pPr>
            <a:r>
              <a:rPr lang="es-EC" sz="2400" b="1" dirty="0"/>
              <a:t>Conocer valores de cada obra realizada en el </a:t>
            </a:r>
            <a:r>
              <a:rPr lang="es-EC" sz="2400" b="1" dirty="0" smtClean="0"/>
              <a:t>2025?</a:t>
            </a:r>
            <a:endParaRPr lang="en-US" sz="2400" dirty="0" smtClean="0"/>
          </a:p>
          <a:p>
            <a:pPr lvl="0"/>
            <a:r>
              <a:rPr lang="es-EC" sz="2400" dirty="0" smtClean="0"/>
              <a:t>Mantenimiento de Cubierta de graderío de cancha CARLOS FEBRE CORDERO</a:t>
            </a:r>
            <a:endParaRPr lang="en-US" sz="2400" dirty="0" smtClean="0"/>
          </a:p>
          <a:p>
            <a:pPr lvl="0"/>
            <a:r>
              <a:rPr lang="es-EC" sz="2400" dirty="0" smtClean="0"/>
              <a:t>Mantenimiento de Cubierta CESAR ALBAN</a:t>
            </a:r>
            <a:endParaRPr lang="en-US" sz="2400" dirty="0" smtClean="0"/>
          </a:p>
          <a:p>
            <a:pPr lvl="0"/>
            <a:r>
              <a:rPr lang="es-EC" sz="2400" dirty="0" smtClean="0"/>
              <a:t>Mantenimiento de Cancha de uso Múltiple barrio 15 de mayo</a:t>
            </a:r>
            <a:endParaRPr lang="en-US" sz="2400" dirty="0" smtClean="0"/>
          </a:p>
          <a:p>
            <a:pPr lvl="0"/>
            <a:r>
              <a:rPr lang="es-EC" sz="2400" dirty="0" smtClean="0"/>
              <a:t>Adecuación del Centro de Rehabilitación Física MANABI HUMANO</a:t>
            </a:r>
            <a:endParaRPr lang="en-US" sz="2400" dirty="0" smtClean="0"/>
          </a:p>
          <a:p>
            <a:pPr lvl="0"/>
            <a:r>
              <a:rPr lang="es-EC" sz="2400" dirty="0" smtClean="0"/>
              <a:t>Mantenimiento </a:t>
            </a:r>
            <a:r>
              <a:rPr lang="es-EC" sz="2400" dirty="0"/>
              <a:t>8 km incluye Calle Isauro Pilay y VIA A SAN ISIDRO</a:t>
            </a:r>
            <a:endParaRPr lang="en-US" sz="2400" dirty="0"/>
          </a:p>
          <a:p>
            <a:pPr lvl="0"/>
            <a:r>
              <a:rPr lang="es-EC" sz="2400" b="1" i="1" dirty="0"/>
              <a:t>Estudio de Sistema de Agua potable de la comuna Pueblo Nuevo</a:t>
            </a:r>
            <a:endParaRPr lang="en-US" sz="2400" b="1" i="1" dirty="0"/>
          </a:p>
          <a:p>
            <a:pPr lvl="0"/>
            <a:r>
              <a:rPr lang="es-EC" sz="2400" b="1" i="1" dirty="0" smtClean="0"/>
              <a:t>Estudio de Mantenimiento y Reconstrucción de Parque Central SWET </a:t>
            </a:r>
            <a:endParaRPr lang="en-US" sz="2400" b="1" i="1" dirty="0" smtClean="0"/>
          </a:p>
          <a:p>
            <a:r>
              <a:rPr lang="es-EC" sz="2400" dirty="0" smtClean="0"/>
              <a:t>Con </a:t>
            </a:r>
            <a:r>
              <a:rPr lang="es-EC" sz="2400" dirty="0"/>
              <a:t>una totalidad de </a:t>
            </a:r>
            <a:r>
              <a:rPr lang="es-EC" sz="2400" b="1" dirty="0"/>
              <a:t>$58643, </a:t>
            </a:r>
            <a:r>
              <a:rPr lang="es-EC" sz="2400" b="1" dirty="0" smtClean="0"/>
              <a:t>03</a:t>
            </a:r>
            <a:endParaRPr lang="en-US" sz="2400" dirty="0"/>
          </a:p>
          <a:p>
            <a:pPr marL="0" indent="0" algn="ctr">
              <a:buNone/>
            </a:pPr>
            <a:endParaRPr lang="en-US" sz="2400" dirty="0"/>
          </a:p>
        </p:txBody>
      </p:sp>
      <p:pic>
        <p:nvPicPr>
          <p:cNvPr id="6" name="Imagen 5"/>
          <p:cNvPicPr/>
          <p:nvPr/>
        </p:nvPicPr>
        <p:blipFill>
          <a:blip r:embed="rId3" cstate="print">
            <a:extLst>
              <a:ext uri="{28A0092B-C50C-407E-A947-70E740481C1C}">
                <a14:useLocalDpi xmlns:a14="http://schemas.microsoft.com/office/drawing/2010/main" val="0"/>
              </a:ext>
            </a:extLst>
          </a:blip>
          <a:stretch>
            <a:fillRect/>
          </a:stretch>
        </p:blipFill>
        <p:spPr>
          <a:xfrm>
            <a:off x="838200" y="365124"/>
            <a:ext cx="10515600" cy="1325563"/>
          </a:xfrm>
          <a:prstGeom prst="rect">
            <a:avLst/>
          </a:prstGeom>
        </p:spPr>
      </p:pic>
    </p:spTree>
    <p:extLst>
      <p:ext uri="{BB962C8B-B14F-4D97-AF65-F5344CB8AC3E}">
        <p14:creationId xmlns:p14="http://schemas.microsoft.com/office/powerpoint/2010/main" val="25107492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p:nvPr/>
        </p:nvPicPr>
        <p:blipFill>
          <a:blip r:embed="rId3" cstate="print">
            <a:extLst>
              <a:ext uri="{28A0092B-C50C-407E-A947-70E740481C1C}">
                <a14:useLocalDpi xmlns:a14="http://schemas.microsoft.com/office/drawing/2010/main" val="0"/>
              </a:ext>
            </a:extLst>
          </a:blip>
          <a:stretch>
            <a:fillRect/>
          </a:stretch>
        </p:blipFill>
        <p:spPr>
          <a:xfrm>
            <a:off x="838200" y="500062"/>
            <a:ext cx="10515600" cy="1325563"/>
          </a:xfrm>
          <a:prstGeom prst="rect">
            <a:avLst/>
          </a:prstGeom>
        </p:spPr>
      </p:pic>
      <p:sp>
        <p:nvSpPr>
          <p:cNvPr id="6" name="Marcador de contenido 5">
            <a:extLst>
              <a:ext uri="{FF2B5EF4-FFF2-40B4-BE49-F238E27FC236}">
                <a16:creationId xmlns:a16="http://schemas.microsoft.com/office/drawing/2014/main" id="{882875F4-0F12-E6D0-627B-AB98BC79D223}"/>
              </a:ext>
            </a:extLst>
          </p:cNvPr>
          <p:cNvSpPr>
            <a:spLocks noGrp="1"/>
          </p:cNvSpPr>
          <p:nvPr>
            <p:ph idx="1"/>
          </p:nvPr>
        </p:nvSpPr>
        <p:spPr/>
        <p:txBody>
          <a:bodyPr>
            <a:normAutofit/>
          </a:bodyPr>
          <a:lstStyle/>
          <a:p>
            <a:pPr marL="0" indent="0" algn="ctr">
              <a:lnSpc>
                <a:spcPct val="107000"/>
              </a:lnSpc>
              <a:spcAft>
                <a:spcPts val="800"/>
              </a:spcAft>
              <a:buNone/>
            </a:pPr>
            <a:endParaRPr lang="es-ES" sz="4000" b="1"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endParaRPr>
          </a:p>
          <a:p>
            <a:pPr marL="0" indent="0" algn="ctr">
              <a:lnSpc>
                <a:spcPct val="107000"/>
              </a:lnSpc>
              <a:spcAft>
                <a:spcPts val="800"/>
              </a:spcAft>
              <a:buNone/>
            </a:pPr>
            <a:r>
              <a:rPr lang="es-ES" sz="4000" b="1"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FASE TRES </a:t>
            </a:r>
          </a:p>
          <a:p>
            <a:pPr marL="0" indent="0" algn="ctr">
              <a:lnSpc>
                <a:spcPct val="107000"/>
              </a:lnSpc>
              <a:spcAft>
                <a:spcPts val="800"/>
              </a:spcAft>
              <a:buNone/>
            </a:pPr>
            <a:r>
              <a:rPr lang="es-ES" sz="4000" b="1"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DELIBERACIÓN PUBLICA</a:t>
            </a:r>
          </a:p>
          <a:p>
            <a:pPr marL="0" indent="0" algn="ctr">
              <a:lnSpc>
                <a:spcPct val="107000"/>
              </a:lnSpc>
              <a:spcAft>
                <a:spcPts val="800"/>
              </a:spcAft>
              <a:buNone/>
            </a:pPr>
            <a:r>
              <a:rPr lang="es-ES" sz="6000" b="1"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2025</a:t>
            </a:r>
            <a:endParaRPr lang="es-EC" sz="4000" b="1"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endParaRPr>
          </a:p>
          <a:p>
            <a:endParaRPr lang="es-EC" dirty="0"/>
          </a:p>
        </p:txBody>
      </p:sp>
    </p:spTree>
    <p:extLst>
      <p:ext uri="{BB962C8B-B14F-4D97-AF65-F5344CB8AC3E}">
        <p14:creationId xmlns:p14="http://schemas.microsoft.com/office/powerpoint/2010/main" val="230314496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contenido 3">
            <a:extLst>
              <a:ext uri="{FF2B5EF4-FFF2-40B4-BE49-F238E27FC236}">
                <a16:creationId xmlns:a16="http://schemas.microsoft.com/office/drawing/2014/main" id="{7CC64D21-2A9A-309B-B538-DFBA73FED4EB}"/>
              </a:ext>
            </a:extLst>
          </p:cNvPr>
          <p:cNvSpPr>
            <a:spLocks noGrp="1"/>
          </p:cNvSpPr>
          <p:nvPr>
            <p:ph idx="1"/>
          </p:nvPr>
        </p:nvSpPr>
        <p:spPr>
          <a:xfrm>
            <a:off x="838200" y="1690687"/>
            <a:ext cx="10515600" cy="4890222"/>
          </a:xfrm>
        </p:spPr>
        <p:txBody>
          <a:bodyPr>
            <a:noAutofit/>
          </a:bodyPr>
          <a:lstStyle/>
          <a:p>
            <a:pPr marL="0" indent="0" algn="ctr">
              <a:buNone/>
            </a:pPr>
            <a:r>
              <a:rPr lang="es-EC" b="1" dirty="0"/>
              <a:t>Mesa de Transporte, Vialidad y Estructura Física</a:t>
            </a:r>
            <a:endParaRPr lang="en-US" sz="2400" dirty="0"/>
          </a:p>
          <a:p>
            <a:pPr lvl="0"/>
            <a:r>
              <a:rPr lang="es-EC" b="1" dirty="0"/>
              <a:t>Conociendo las intervenciones en varios espacios públicos se necesita saber si habrá nuevas mejoras o construcción en otros espacios en malo </a:t>
            </a:r>
            <a:r>
              <a:rPr lang="es-EC" b="1" dirty="0" smtClean="0"/>
              <a:t>estado?</a:t>
            </a:r>
            <a:endParaRPr lang="en-US" dirty="0"/>
          </a:p>
          <a:p>
            <a:pPr lvl="0"/>
            <a:r>
              <a:rPr lang="es-EC" dirty="0"/>
              <a:t>Mantenimiento de Luminarias de </a:t>
            </a:r>
            <a:r>
              <a:rPr lang="es-EC" dirty="0" smtClean="0"/>
              <a:t>canchas</a:t>
            </a:r>
            <a:endParaRPr lang="en-US" dirty="0"/>
          </a:p>
          <a:p>
            <a:pPr lvl="0"/>
            <a:r>
              <a:rPr lang="es-EC" dirty="0"/>
              <a:t>Mantenimiento</a:t>
            </a:r>
            <a:r>
              <a:rPr lang="es-EC" dirty="0" smtClean="0"/>
              <a:t> </a:t>
            </a:r>
            <a:r>
              <a:rPr lang="es-EC" dirty="0"/>
              <a:t>de Cancha Sintética </a:t>
            </a:r>
            <a:endParaRPr lang="en-US" dirty="0"/>
          </a:p>
          <a:p>
            <a:pPr lvl="0"/>
            <a:r>
              <a:rPr lang="es-EC" dirty="0"/>
              <a:t>Mantenimiento y recuperación de biblioteca</a:t>
            </a:r>
            <a:endParaRPr lang="en-US" dirty="0"/>
          </a:p>
          <a:p>
            <a:pPr lvl="0"/>
            <a:r>
              <a:rPr lang="es-EC" dirty="0"/>
              <a:t>Mantenimiento de Parque </a:t>
            </a:r>
            <a:r>
              <a:rPr lang="es-EC" dirty="0" smtClean="0"/>
              <a:t>central</a:t>
            </a:r>
          </a:p>
          <a:p>
            <a:pPr marL="0" lvl="0" indent="0" algn="ctr">
              <a:buNone/>
            </a:pPr>
            <a:r>
              <a:rPr lang="es-EC" sz="3200" b="1" i="1" dirty="0"/>
              <a:t>PIDIENDO COMPETENCIA AL MUNICIPIO</a:t>
            </a:r>
            <a:endParaRPr lang="en-US" sz="3200" i="1" dirty="0"/>
          </a:p>
        </p:txBody>
      </p:sp>
      <p:pic>
        <p:nvPicPr>
          <p:cNvPr id="6" name="Imagen 5"/>
          <p:cNvPicPr/>
          <p:nvPr/>
        </p:nvPicPr>
        <p:blipFill>
          <a:blip r:embed="rId3" cstate="print">
            <a:extLst>
              <a:ext uri="{28A0092B-C50C-407E-A947-70E740481C1C}">
                <a14:useLocalDpi xmlns:a14="http://schemas.microsoft.com/office/drawing/2010/main" val="0"/>
              </a:ext>
            </a:extLst>
          </a:blip>
          <a:stretch>
            <a:fillRect/>
          </a:stretch>
        </p:blipFill>
        <p:spPr>
          <a:xfrm>
            <a:off x="838200" y="365124"/>
            <a:ext cx="10515600" cy="1325563"/>
          </a:xfrm>
          <a:prstGeom prst="rect">
            <a:avLst/>
          </a:prstGeom>
        </p:spPr>
      </p:pic>
    </p:spTree>
    <p:extLst>
      <p:ext uri="{BB962C8B-B14F-4D97-AF65-F5344CB8AC3E}">
        <p14:creationId xmlns:p14="http://schemas.microsoft.com/office/powerpoint/2010/main" val="216209983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E30D58-9E3B-A29F-748A-C47861FA01C9}"/>
            </a:ext>
          </a:extLst>
        </p:cNvPr>
        <p:cNvGrpSpPr/>
        <p:nvPr/>
      </p:nvGrpSpPr>
      <p:grpSpPr>
        <a:xfrm>
          <a:off x="0" y="0"/>
          <a:ext cx="0" cy="0"/>
          <a:chOff x="0" y="0"/>
          <a:chExt cx="0" cy="0"/>
        </a:xfrm>
      </p:grpSpPr>
      <p:pic>
        <p:nvPicPr>
          <p:cNvPr id="5" name="Imagen 4">
            <a:extLst>
              <a:ext uri="{FF2B5EF4-FFF2-40B4-BE49-F238E27FC236}">
                <a16:creationId xmlns:a16="http://schemas.microsoft.com/office/drawing/2014/main" id="{BFCB5DE2-0F55-BABA-7761-8C3E70210D17}"/>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1438835" y="233082"/>
            <a:ext cx="9314330" cy="815789"/>
          </a:xfrm>
          <a:prstGeom prst="rect">
            <a:avLst/>
          </a:prstGeom>
        </p:spPr>
      </p:pic>
      <p:pic>
        <p:nvPicPr>
          <p:cNvPr id="1026" name="Picture 2" descr="Puede ser una imagen de ‎texto que dice &quot;‎PUERTO Destino MACHALILLA Mágico! .UoK4 LLOXCA OLCTIA 門間店日 PRIROGULLL MACHAULL RROSUL MACHALILLA 148 148 Años de Parroguiallzación سحة Los Frailes MIRADCRY RESTA EL ROCID centere ceviche ADMINISTRACIÓN 2023 ADMINISTRACIÓN2023-2027 2027 f http://ww.gadmachalila.gob.ec/‎&quo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77661" y="1190171"/>
            <a:ext cx="6112710" cy="5411288"/>
          </a:xfrm>
          <a:prstGeom prst="rect">
            <a:avLst/>
          </a:prstGeom>
          <a:noFill/>
          <a:extLst>
            <a:ext uri="{909E8E84-426E-40DD-AFC4-6F175D3DCCD1}">
              <a14:hiddenFill xmlns:a14="http://schemas.microsoft.com/office/drawing/2010/main">
                <a:solidFill>
                  <a:srgbClr val="FFFFFF"/>
                </a:solidFill>
              </a14:hiddenFill>
            </a:ext>
          </a:extLst>
        </p:spPr>
      </p:pic>
      <p:pic>
        <p:nvPicPr>
          <p:cNvPr id="3" name="Imagen 2"/>
          <p:cNvPicPr>
            <a:picLocks noChangeAspect="1"/>
          </p:cNvPicPr>
          <p:nvPr/>
        </p:nvPicPr>
        <p:blipFill>
          <a:blip r:embed="rId5"/>
          <a:stretch>
            <a:fillRect/>
          </a:stretch>
        </p:blipFill>
        <p:spPr>
          <a:xfrm>
            <a:off x="9633821" y="2516495"/>
            <a:ext cx="2238687" cy="2086266"/>
          </a:xfrm>
          <a:prstGeom prst="rect">
            <a:avLst/>
          </a:prstGeom>
        </p:spPr>
      </p:pic>
      <p:pic>
        <p:nvPicPr>
          <p:cNvPr id="7" name="Imagen 6"/>
          <p:cNvPicPr>
            <a:picLocks noChangeAspect="1"/>
          </p:cNvPicPr>
          <p:nvPr/>
        </p:nvPicPr>
        <p:blipFill>
          <a:blip r:embed="rId5"/>
          <a:stretch>
            <a:fillRect/>
          </a:stretch>
        </p:blipFill>
        <p:spPr>
          <a:xfrm>
            <a:off x="395524" y="2349580"/>
            <a:ext cx="2238687" cy="2086266"/>
          </a:xfrm>
          <a:prstGeom prst="rect">
            <a:avLst/>
          </a:prstGeom>
        </p:spPr>
      </p:pic>
    </p:spTree>
    <p:extLst>
      <p:ext uri="{BB962C8B-B14F-4D97-AF65-F5344CB8AC3E}">
        <p14:creationId xmlns:p14="http://schemas.microsoft.com/office/powerpoint/2010/main" val="15083044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contenido 3">
            <a:extLst>
              <a:ext uri="{FF2B5EF4-FFF2-40B4-BE49-F238E27FC236}">
                <a16:creationId xmlns:a16="http://schemas.microsoft.com/office/drawing/2014/main" id="{7CC64D21-2A9A-309B-B538-DFBA73FED4EB}"/>
              </a:ext>
            </a:extLst>
          </p:cNvPr>
          <p:cNvSpPr>
            <a:spLocks noGrp="1"/>
          </p:cNvSpPr>
          <p:nvPr>
            <p:ph idx="1"/>
          </p:nvPr>
        </p:nvSpPr>
        <p:spPr>
          <a:xfrm>
            <a:off x="838200" y="1690688"/>
            <a:ext cx="10515600" cy="2430738"/>
          </a:xfrm>
        </p:spPr>
        <p:txBody>
          <a:bodyPr>
            <a:normAutofit fontScale="92500" lnSpcReduction="20000"/>
          </a:bodyPr>
          <a:lstStyle/>
          <a:p>
            <a:pPr marL="0" indent="0" algn="ctr">
              <a:buNone/>
            </a:pPr>
            <a:r>
              <a:rPr lang="es-ES" sz="2400" b="1" dirty="0">
                <a:effectLst/>
                <a:latin typeface="Times New Roman" panose="02020603050405020304" pitchFamily="18" charset="0"/>
                <a:ea typeface="Calibri" panose="020F0502020204030204" pitchFamily="34" charset="0"/>
                <a:cs typeface="Times New Roman" panose="02020603050405020304" pitchFamily="18" charset="0"/>
              </a:rPr>
              <a:t>DELIBERACIÓN PÚBLICA DE RENDICIÓN DE CUENTAS</a:t>
            </a:r>
          </a:p>
          <a:p>
            <a:pPr algn="just"/>
            <a:r>
              <a:rPr lang="es-ES" sz="2600" dirty="0">
                <a:effectLst/>
                <a:latin typeface="Times New Roman" panose="02020603050405020304" pitchFamily="18" charset="0"/>
                <a:ea typeface="Calibri" panose="020F0502020204030204" pitchFamily="34" charset="0"/>
                <a:cs typeface="Times New Roman" panose="02020603050405020304" pitchFamily="18" charset="0"/>
              </a:rPr>
              <a:t>Espacio obligatorio de participación ciudadana donde el GAD expone su gestión y la ciudadanía evalúa, formula observaciones y propone recomendaciones.</a:t>
            </a:r>
          </a:p>
          <a:p>
            <a:pPr algn="just"/>
            <a:r>
              <a:rPr lang="es-ES" sz="2600" dirty="0">
                <a:effectLst/>
                <a:latin typeface="Times New Roman" panose="02020603050405020304" pitchFamily="18" charset="0"/>
                <a:ea typeface="Calibri" panose="020F0502020204030204" pitchFamily="34" charset="0"/>
                <a:cs typeface="Times New Roman" panose="02020603050405020304" pitchFamily="18" charset="0"/>
              </a:rPr>
              <a:t>Se sustenta en la Constitución, la Ley Orgánica de Participación Ciudadana, el COOTAD y la normativa del CPCCS.</a:t>
            </a:r>
          </a:p>
          <a:p>
            <a:pPr algn="just"/>
            <a:r>
              <a:rPr lang="es-ES" sz="2600" dirty="0">
                <a:effectLst/>
                <a:latin typeface="Times New Roman" panose="02020603050405020304" pitchFamily="18" charset="0"/>
                <a:ea typeface="Calibri" panose="020F0502020204030204" pitchFamily="34" charset="0"/>
                <a:cs typeface="Times New Roman" panose="02020603050405020304" pitchFamily="18" charset="0"/>
              </a:rPr>
              <a:t>Debe ser pública, convocada ampliamente y </a:t>
            </a:r>
            <a:r>
              <a:rPr lang="es-ES" sz="2600" dirty="0" smtClean="0">
                <a:effectLst/>
                <a:latin typeface="Times New Roman" panose="02020603050405020304" pitchFamily="18" charset="0"/>
                <a:ea typeface="Calibri" panose="020F0502020204030204" pitchFamily="34" charset="0"/>
                <a:cs typeface="Times New Roman" panose="02020603050405020304" pitchFamily="18" charset="0"/>
              </a:rPr>
              <a:t>documentado </a:t>
            </a:r>
            <a:r>
              <a:rPr lang="es-ES" sz="2600" dirty="0">
                <a:effectLst/>
                <a:latin typeface="Times New Roman" panose="02020603050405020304" pitchFamily="18" charset="0"/>
                <a:ea typeface="Calibri" panose="020F0502020204030204" pitchFamily="34" charset="0"/>
                <a:cs typeface="Times New Roman" panose="02020603050405020304" pitchFamily="18" charset="0"/>
              </a:rPr>
              <a:t>mediante acta, garantizando transparencia, inclusión y control social. </a:t>
            </a:r>
            <a:endParaRPr lang="es-EC" sz="2600" dirty="0">
              <a:effectLst/>
              <a:latin typeface="Calibri" panose="020F0502020204030204" pitchFamily="34" charset="0"/>
              <a:ea typeface="Calibri" panose="020F0502020204030204" pitchFamily="34" charset="0"/>
              <a:cs typeface="Times New Roman" panose="02020603050405020304" pitchFamily="18" charset="0"/>
            </a:endParaRPr>
          </a:p>
          <a:p>
            <a:endParaRPr lang="es-EC" dirty="0"/>
          </a:p>
        </p:txBody>
      </p:sp>
      <p:pic>
        <p:nvPicPr>
          <p:cNvPr id="6" name="Imagen 5"/>
          <p:cNvPicPr/>
          <p:nvPr/>
        </p:nvPicPr>
        <p:blipFill>
          <a:blip r:embed="rId3" cstate="print">
            <a:extLst>
              <a:ext uri="{28A0092B-C50C-407E-A947-70E740481C1C}">
                <a14:useLocalDpi xmlns:a14="http://schemas.microsoft.com/office/drawing/2010/main" val="0"/>
              </a:ext>
            </a:extLst>
          </a:blip>
          <a:stretch>
            <a:fillRect/>
          </a:stretch>
        </p:blipFill>
        <p:spPr>
          <a:xfrm>
            <a:off x="838200" y="365124"/>
            <a:ext cx="10515600" cy="1325563"/>
          </a:xfrm>
          <a:prstGeom prst="rect">
            <a:avLst/>
          </a:prstGeom>
        </p:spPr>
      </p:pic>
      <p:pic>
        <p:nvPicPr>
          <p:cNvPr id="1026" name="Picture 2" descr="Rendición de Cuentas Periodo 2020 - GAD Municipal de Zamora">
            <a:extLst>
              <a:ext uri="{FF2B5EF4-FFF2-40B4-BE49-F238E27FC236}">
                <a16:creationId xmlns:a16="http://schemas.microsoft.com/office/drawing/2014/main" id="{50B83633-642F-6DE5-08A6-875B0E493F0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48966" y="4313198"/>
            <a:ext cx="3694068" cy="25448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31866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contenido 3">
            <a:extLst>
              <a:ext uri="{FF2B5EF4-FFF2-40B4-BE49-F238E27FC236}">
                <a16:creationId xmlns:a16="http://schemas.microsoft.com/office/drawing/2014/main" id="{7CC64D21-2A9A-309B-B538-DFBA73FED4EB}"/>
              </a:ext>
            </a:extLst>
          </p:cNvPr>
          <p:cNvSpPr>
            <a:spLocks noGrp="1"/>
          </p:cNvSpPr>
          <p:nvPr>
            <p:ph idx="1"/>
          </p:nvPr>
        </p:nvSpPr>
        <p:spPr>
          <a:xfrm>
            <a:off x="838200" y="1690688"/>
            <a:ext cx="10515600" cy="1738312"/>
          </a:xfrm>
        </p:spPr>
        <p:txBody>
          <a:bodyPr>
            <a:normAutofit lnSpcReduction="10000"/>
          </a:bodyPr>
          <a:lstStyle/>
          <a:p>
            <a:pPr marL="0" indent="0" algn="ctr">
              <a:lnSpc>
                <a:spcPct val="107000"/>
              </a:lnSpc>
              <a:spcAft>
                <a:spcPts val="800"/>
              </a:spcAft>
              <a:buNone/>
            </a:pPr>
            <a:r>
              <a:rPr lang="es-EC" b="1" dirty="0">
                <a:effectLst/>
                <a:latin typeface="Times New Roman" panose="02020603050405020304" pitchFamily="18" charset="0"/>
                <a:ea typeface="Times New Roman" panose="02020603050405020304" pitchFamily="18" charset="0"/>
                <a:cs typeface="Times New Roman" panose="02020603050405020304" pitchFamily="18" charset="0"/>
              </a:rPr>
              <a:t>CONFORMACIÓN DEL COMITÉ DE PARTICIPACIÓN LOCAL</a:t>
            </a:r>
            <a:endParaRPr lang="es-ES" b="1"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EC" sz="1800" dirty="0">
                <a:effectLst/>
                <a:latin typeface="Times New Roman" panose="02020603050405020304" pitchFamily="18" charset="0"/>
                <a:ea typeface="Times New Roman" panose="02020603050405020304" pitchFamily="18" charset="0"/>
                <a:cs typeface="Times New Roman" panose="02020603050405020304" pitchFamily="18" charset="0"/>
              </a:rPr>
              <a:t>El Comité de Participación Local estuvo integrado por representantes ciudadanos y actores territoriales, quienes participaron activamente en las mesas de trabajo sectoriales, conforme al modelo participativo establecido por el CPCCS.</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s-EC" dirty="0"/>
          </a:p>
        </p:txBody>
      </p:sp>
      <p:pic>
        <p:nvPicPr>
          <p:cNvPr id="6" name="Imagen 5"/>
          <p:cNvPicPr/>
          <p:nvPr/>
        </p:nvPicPr>
        <p:blipFill>
          <a:blip r:embed="rId3" cstate="print">
            <a:extLst>
              <a:ext uri="{28A0092B-C50C-407E-A947-70E740481C1C}">
                <a14:useLocalDpi xmlns:a14="http://schemas.microsoft.com/office/drawing/2010/main" val="0"/>
              </a:ext>
            </a:extLst>
          </a:blip>
          <a:stretch>
            <a:fillRect/>
          </a:stretch>
        </p:blipFill>
        <p:spPr>
          <a:xfrm>
            <a:off x="838200" y="365124"/>
            <a:ext cx="10515600" cy="1325563"/>
          </a:xfrm>
          <a:prstGeom prst="rect">
            <a:avLst/>
          </a:prstGeom>
        </p:spPr>
      </p:pic>
      <p:pic>
        <p:nvPicPr>
          <p:cNvPr id="5" name="Imagen 4">
            <a:extLst>
              <a:ext uri="{FF2B5EF4-FFF2-40B4-BE49-F238E27FC236}">
                <a16:creationId xmlns:a16="http://schemas.microsoft.com/office/drawing/2014/main" id="{EDFD242E-6A05-2F33-63D6-81AE9A1C766D}"/>
              </a:ext>
            </a:extLst>
          </p:cNvPr>
          <p:cNvPicPr>
            <a:picLocks noChangeAspect="1"/>
          </p:cNvPicPr>
          <p:nvPr/>
        </p:nvPicPr>
        <p:blipFill rotWithShape="1">
          <a:blip r:embed="rId4"/>
          <a:srcRect l="27717" t="14668" r="26848" b="26945"/>
          <a:stretch/>
        </p:blipFill>
        <p:spPr>
          <a:xfrm>
            <a:off x="2085510" y="3429000"/>
            <a:ext cx="3710609" cy="2680871"/>
          </a:xfrm>
          <a:prstGeom prst="rect">
            <a:avLst/>
          </a:prstGeom>
        </p:spPr>
      </p:pic>
      <p:pic>
        <p:nvPicPr>
          <p:cNvPr id="8" name="Imagen 7">
            <a:extLst>
              <a:ext uri="{FF2B5EF4-FFF2-40B4-BE49-F238E27FC236}">
                <a16:creationId xmlns:a16="http://schemas.microsoft.com/office/drawing/2014/main" id="{5C3E621D-F238-0B6F-AB11-8DDA76F5F002}"/>
              </a:ext>
            </a:extLst>
          </p:cNvPr>
          <p:cNvPicPr>
            <a:picLocks noChangeAspect="1"/>
          </p:cNvPicPr>
          <p:nvPr/>
        </p:nvPicPr>
        <p:blipFill rotWithShape="1">
          <a:blip r:embed="rId5"/>
          <a:srcRect l="28153" t="14089" r="26848" b="24641"/>
          <a:stretch/>
        </p:blipFill>
        <p:spPr>
          <a:xfrm>
            <a:off x="6665843" y="3024655"/>
            <a:ext cx="4030267" cy="3085216"/>
          </a:xfrm>
          <a:prstGeom prst="rect">
            <a:avLst/>
          </a:prstGeom>
        </p:spPr>
      </p:pic>
    </p:spTree>
    <p:extLst>
      <p:ext uri="{BB962C8B-B14F-4D97-AF65-F5344CB8AC3E}">
        <p14:creationId xmlns:p14="http://schemas.microsoft.com/office/powerpoint/2010/main" val="16219248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contenido 3">
            <a:extLst>
              <a:ext uri="{FF2B5EF4-FFF2-40B4-BE49-F238E27FC236}">
                <a16:creationId xmlns:a16="http://schemas.microsoft.com/office/drawing/2014/main" id="{7CC64D21-2A9A-309B-B538-DFBA73FED4EB}"/>
              </a:ext>
            </a:extLst>
          </p:cNvPr>
          <p:cNvSpPr>
            <a:spLocks noGrp="1"/>
          </p:cNvSpPr>
          <p:nvPr>
            <p:ph idx="1"/>
          </p:nvPr>
        </p:nvSpPr>
        <p:spPr>
          <a:xfrm>
            <a:off x="732183" y="2086872"/>
            <a:ext cx="10515600" cy="2534478"/>
          </a:xfrm>
        </p:spPr>
        <p:txBody>
          <a:bodyPr>
            <a:normAutofit/>
          </a:bodyPr>
          <a:lstStyle/>
          <a:p>
            <a:pPr marL="0" indent="0" algn="ctr">
              <a:lnSpc>
                <a:spcPct val="107000"/>
              </a:lnSpc>
              <a:spcAft>
                <a:spcPts val="800"/>
              </a:spcAft>
              <a:buNone/>
            </a:pPr>
            <a:r>
              <a:rPr lang="es-EC" sz="4000" b="1" dirty="0">
                <a:effectLst/>
                <a:latin typeface="Times New Roman" panose="02020603050405020304" pitchFamily="18" charset="0"/>
                <a:ea typeface="Times New Roman" panose="02020603050405020304" pitchFamily="18" charset="0"/>
              </a:rPr>
              <a:t>RESULTADOS DE LAS MESAS DE TRABAJO </a:t>
            </a:r>
          </a:p>
          <a:p>
            <a:pPr marL="0" indent="0" algn="ctr">
              <a:lnSpc>
                <a:spcPct val="107000"/>
              </a:lnSpc>
              <a:spcAft>
                <a:spcPts val="800"/>
              </a:spcAft>
              <a:buNone/>
            </a:pPr>
            <a:r>
              <a:rPr lang="es-EC" sz="4000" b="1" dirty="0">
                <a:effectLst/>
                <a:latin typeface="Times New Roman" panose="02020603050405020304" pitchFamily="18" charset="0"/>
                <a:ea typeface="Times New Roman" panose="02020603050405020304" pitchFamily="18" charset="0"/>
              </a:rPr>
              <a:t>PREGUNTAS Y RESPUESTAS</a:t>
            </a:r>
          </a:p>
          <a:p>
            <a:pPr marL="0" indent="0" algn="ctr">
              <a:lnSpc>
                <a:spcPct val="107000"/>
              </a:lnSpc>
              <a:spcAft>
                <a:spcPts val="800"/>
              </a:spcAft>
              <a:buNone/>
            </a:pPr>
            <a:endParaRPr lang="es-EC" dirty="0"/>
          </a:p>
        </p:txBody>
      </p:sp>
      <p:pic>
        <p:nvPicPr>
          <p:cNvPr id="6" name="Imagen 5"/>
          <p:cNvPicPr/>
          <p:nvPr/>
        </p:nvPicPr>
        <p:blipFill>
          <a:blip r:embed="rId3" cstate="print">
            <a:extLst>
              <a:ext uri="{28A0092B-C50C-407E-A947-70E740481C1C}">
                <a14:useLocalDpi xmlns:a14="http://schemas.microsoft.com/office/drawing/2010/main" val="0"/>
              </a:ext>
            </a:extLst>
          </a:blip>
          <a:stretch>
            <a:fillRect/>
          </a:stretch>
        </p:blipFill>
        <p:spPr>
          <a:xfrm>
            <a:off x="838200" y="365124"/>
            <a:ext cx="10515600" cy="1325563"/>
          </a:xfrm>
          <a:prstGeom prst="rect">
            <a:avLst/>
          </a:prstGeom>
        </p:spPr>
      </p:pic>
    </p:spTree>
    <p:extLst>
      <p:ext uri="{BB962C8B-B14F-4D97-AF65-F5344CB8AC3E}">
        <p14:creationId xmlns:p14="http://schemas.microsoft.com/office/powerpoint/2010/main" val="30536035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contenido 3">
            <a:extLst>
              <a:ext uri="{FF2B5EF4-FFF2-40B4-BE49-F238E27FC236}">
                <a16:creationId xmlns:a16="http://schemas.microsoft.com/office/drawing/2014/main" id="{7CC64D21-2A9A-309B-B538-DFBA73FED4EB}"/>
              </a:ext>
            </a:extLst>
          </p:cNvPr>
          <p:cNvSpPr>
            <a:spLocks noGrp="1"/>
          </p:cNvSpPr>
          <p:nvPr>
            <p:ph idx="1"/>
          </p:nvPr>
        </p:nvSpPr>
        <p:spPr>
          <a:xfrm>
            <a:off x="838200" y="1690688"/>
            <a:ext cx="10515600" cy="1647598"/>
          </a:xfrm>
        </p:spPr>
        <p:txBody>
          <a:bodyPr>
            <a:normAutofit/>
          </a:bodyPr>
          <a:lstStyle/>
          <a:p>
            <a:pPr marL="0" indent="0" algn="ctr">
              <a:lnSpc>
                <a:spcPct val="107000"/>
              </a:lnSpc>
              <a:spcAft>
                <a:spcPts val="800"/>
              </a:spcAft>
              <a:buNone/>
            </a:pPr>
            <a:r>
              <a:rPr lang="es-EC" b="1" dirty="0">
                <a:effectLst/>
                <a:latin typeface="Times New Roman" panose="02020603050405020304" pitchFamily="18" charset="0"/>
                <a:ea typeface="Times New Roman" panose="02020603050405020304" pitchFamily="18" charset="0"/>
                <a:cs typeface="Times New Roman" panose="02020603050405020304" pitchFamily="18" charset="0"/>
              </a:rPr>
              <a:t>Mesa de Turismo, Ambiente, Social, Cultural y Deporte</a:t>
            </a:r>
            <a:endParaRPr lang="es-ES"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Symbol" panose="05050102010706020507" pitchFamily="18" charset="2"/>
              <a:buChar char=""/>
            </a:pPr>
            <a:r>
              <a:rPr lang="es-EC" sz="2400" dirty="0">
                <a:effectLst/>
                <a:latin typeface="Times New Roman" panose="02020603050405020304" pitchFamily="18" charset="0"/>
                <a:ea typeface="Times New Roman" panose="02020603050405020304" pitchFamily="18" charset="0"/>
                <a:cs typeface="Times New Roman" panose="02020603050405020304" pitchFamily="18" charset="0"/>
              </a:rPr>
              <a:t>Donde estarían ubicados los puntos de internet en Puerto Machalilla ?</a:t>
            </a:r>
          </a:p>
          <a:p>
            <a:pPr marL="800100" lvl="1" indent="-342900" algn="just">
              <a:lnSpc>
                <a:spcPct val="107000"/>
              </a:lnSpc>
              <a:buFont typeface="Symbol" panose="05050102010706020507" pitchFamily="18" charset="2"/>
              <a:buChar char=""/>
            </a:pPr>
            <a:r>
              <a:rPr lang="es-ES" sz="1900" dirty="0"/>
              <a:t>Los Tablados; Cancha Sintética; Barrio 5 de Junio – Capilla entrada a San </a:t>
            </a:r>
            <a:r>
              <a:rPr lang="es-ES" sz="1900" dirty="0" smtClean="0"/>
              <a:t>Isidro</a:t>
            </a:r>
            <a:endParaRPr lang="es-EC" sz="1400" dirty="0">
              <a:effectLst/>
              <a:latin typeface="Times New Roman" panose="02020603050405020304" pitchFamily="18" charset="0"/>
              <a:ea typeface="Times New Roman" panose="02020603050405020304" pitchFamily="18" charset="0"/>
            </a:endParaRPr>
          </a:p>
          <a:p>
            <a:pPr lvl="1"/>
            <a:endParaRPr lang="es-EC" dirty="0"/>
          </a:p>
        </p:txBody>
      </p:sp>
      <p:pic>
        <p:nvPicPr>
          <p:cNvPr id="6" name="Imagen 5"/>
          <p:cNvPicPr/>
          <p:nvPr/>
        </p:nvPicPr>
        <p:blipFill>
          <a:blip r:embed="rId3" cstate="print">
            <a:extLst>
              <a:ext uri="{28A0092B-C50C-407E-A947-70E740481C1C}">
                <a14:useLocalDpi xmlns:a14="http://schemas.microsoft.com/office/drawing/2010/main" val="0"/>
              </a:ext>
            </a:extLst>
          </a:blip>
          <a:stretch>
            <a:fillRect/>
          </a:stretch>
        </p:blipFill>
        <p:spPr>
          <a:xfrm>
            <a:off x="838200" y="365124"/>
            <a:ext cx="10515600" cy="1325563"/>
          </a:xfrm>
          <a:prstGeom prst="rect">
            <a:avLst/>
          </a:prstGeom>
        </p:spPr>
      </p:pic>
      <p:pic>
        <p:nvPicPr>
          <p:cNvPr id="2" name="Imagen 1"/>
          <p:cNvPicPr>
            <a:picLocks noChangeAspect="1"/>
          </p:cNvPicPr>
          <p:nvPr/>
        </p:nvPicPr>
        <p:blipFill>
          <a:blip r:embed="rId4"/>
          <a:stretch>
            <a:fillRect/>
          </a:stretch>
        </p:blipFill>
        <p:spPr>
          <a:xfrm>
            <a:off x="3033485" y="3235461"/>
            <a:ext cx="5805714" cy="3362844"/>
          </a:xfrm>
          <a:prstGeom prst="rect">
            <a:avLst/>
          </a:prstGeom>
        </p:spPr>
      </p:pic>
    </p:spTree>
    <p:extLst>
      <p:ext uri="{BB962C8B-B14F-4D97-AF65-F5344CB8AC3E}">
        <p14:creationId xmlns:p14="http://schemas.microsoft.com/office/powerpoint/2010/main" val="311998395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contenido 3">
            <a:extLst>
              <a:ext uri="{FF2B5EF4-FFF2-40B4-BE49-F238E27FC236}">
                <a16:creationId xmlns:a16="http://schemas.microsoft.com/office/drawing/2014/main" id="{7CC64D21-2A9A-309B-B538-DFBA73FED4EB}"/>
              </a:ext>
            </a:extLst>
          </p:cNvPr>
          <p:cNvSpPr>
            <a:spLocks noGrp="1"/>
          </p:cNvSpPr>
          <p:nvPr>
            <p:ph idx="1"/>
          </p:nvPr>
        </p:nvSpPr>
        <p:spPr>
          <a:xfrm>
            <a:off x="838200" y="1690688"/>
            <a:ext cx="10515600" cy="2924855"/>
          </a:xfrm>
          <a:solidFill>
            <a:schemeClr val="bg1"/>
          </a:solidFill>
        </p:spPr>
        <p:txBody>
          <a:bodyPr>
            <a:normAutofit fontScale="85000" lnSpcReduction="10000"/>
          </a:bodyPr>
          <a:lstStyle/>
          <a:p>
            <a:pPr marL="0" indent="0" algn="ctr">
              <a:lnSpc>
                <a:spcPct val="107000"/>
              </a:lnSpc>
              <a:spcAft>
                <a:spcPts val="800"/>
              </a:spcAft>
              <a:buNone/>
            </a:pPr>
            <a:r>
              <a:rPr lang="es-EC" b="1" dirty="0">
                <a:effectLst/>
                <a:latin typeface="Times New Roman" panose="02020603050405020304" pitchFamily="18" charset="0"/>
                <a:ea typeface="Times New Roman" panose="02020603050405020304" pitchFamily="18" charset="0"/>
                <a:cs typeface="Times New Roman" panose="02020603050405020304" pitchFamily="18" charset="0"/>
              </a:rPr>
              <a:t>Mesa de Turismo, Ambiente, Social, Cultural y Deporte</a:t>
            </a:r>
            <a:endParaRPr lang="es-ES"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Symbol" panose="05050102010706020507" pitchFamily="18" charset="2"/>
              <a:buChar char=""/>
            </a:pPr>
            <a:r>
              <a:rPr lang="es-EC" sz="2400" b="1" dirty="0" smtClean="0">
                <a:effectLst/>
                <a:latin typeface="Times New Roman" panose="02020603050405020304" pitchFamily="18" charset="0"/>
                <a:ea typeface="Times New Roman" panose="02020603050405020304" pitchFamily="18" charset="0"/>
                <a:cs typeface="Times New Roman" panose="02020603050405020304" pitchFamily="18" charset="0"/>
              </a:rPr>
              <a:t>Como </a:t>
            </a:r>
            <a:r>
              <a:rPr lang="es-EC" sz="2400" b="1" dirty="0">
                <a:effectLst/>
                <a:latin typeface="Times New Roman" panose="02020603050405020304" pitchFamily="18" charset="0"/>
                <a:ea typeface="Times New Roman" panose="02020603050405020304" pitchFamily="18" charset="0"/>
                <a:cs typeface="Times New Roman" panose="02020603050405020304" pitchFamily="18" charset="0"/>
              </a:rPr>
              <a:t>el Gad Puerto Machalilla ayudaría a gestionar y garantiza que el evento se realice cada año como por ejemplo la Balsa Manteña y la Festividad de la Gallina Criolla?</a:t>
            </a:r>
          </a:p>
          <a:p>
            <a:pPr marL="800100" lvl="1" indent="-342900" algn="just">
              <a:lnSpc>
                <a:spcPct val="107000"/>
              </a:lnSpc>
              <a:spcAft>
                <a:spcPts val="800"/>
              </a:spcAft>
              <a:buFont typeface="Symbol" panose="05050102010706020507" pitchFamily="18" charset="2"/>
              <a:buChar char=""/>
            </a:pPr>
            <a:r>
              <a:rPr lang="es-ES" sz="1900" dirty="0"/>
              <a:t>Uno de los objetivos de esta Administración es legalizar las Organizaciones por tal razón se gestionó el </a:t>
            </a:r>
            <a:r>
              <a:rPr lang="es-ES" sz="1900" b="1" dirty="0"/>
              <a:t>Registro de Certificación del evento </a:t>
            </a:r>
            <a:r>
              <a:rPr lang="es-ES" sz="1900" b="1" dirty="0" smtClean="0"/>
              <a:t>cultural</a:t>
            </a:r>
            <a:endParaRPr lang="es-ES" sz="1800" b="1" dirty="0" smtClean="0">
              <a:effectLst/>
              <a:highlight>
                <a:srgbClr val="00FF00"/>
              </a:highlight>
              <a:latin typeface="Calibri" panose="020F0502020204030204" pitchFamily="34" charset="0"/>
              <a:ea typeface="Calibri" panose="020F0502020204030204" pitchFamily="34" charset="0"/>
              <a:cs typeface="Times New Roman" panose="02020603050405020304" pitchFamily="18" charset="0"/>
            </a:endParaRPr>
          </a:p>
          <a:p>
            <a:pPr marL="800100" lvl="1" indent="-342900" algn="just">
              <a:lnSpc>
                <a:spcPct val="107000"/>
              </a:lnSpc>
              <a:spcAft>
                <a:spcPts val="800"/>
              </a:spcAft>
              <a:buFont typeface="Symbol" panose="05050102010706020507" pitchFamily="18" charset="2"/>
              <a:buChar char=""/>
            </a:pPr>
            <a:r>
              <a:rPr lang="es-ES" sz="1900" dirty="0" smtClean="0"/>
              <a:t>Con </a:t>
            </a:r>
            <a:r>
              <a:rPr lang="es-ES" sz="1900" dirty="0"/>
              <a:t>este REGISTRO los directivos de las asociaciones tienen el derecho de pedir a las Entidades públicas como la JUNTA PARROQUIAL, MUNICIPIO, que contribuyan en los eventos que ya están </a:t>
            </a:r>
            <a:r>
              <a:rPr lang="es-ES" sz="1900" dirty="0" smtClean="0"/>
              <a:t>LEGALIZADOS</a:t>
            </a:r>
            <a:endParaRPr lang="es-EC" sz="1400" dirty="0">
              <a:effectLst/>
              <a:latin typeface="Times New Roman" panose="02020603050405020304" pitchFamily="18" charset="0"/>
              <a:ea typeface="Times New Roman" panose="02020603050405020304" pitchFamily="18" charset="0"/>
            </a:endParaRPr>
          </a:p>
          <a:p>
            <a:pPr lvl="1"/>
            <a:endParaRPr lang="es-EC" dirty="0"/>
          </a:p>
        </p:txBody>
      </p:sp>
      <p:pic>
        <p:nvPicPr>
          <p:cNvPr id="6" name="Imagen 5"/>
          <p:cNvPicPr/>
          <p:nvPr/>
        </p:nvPicPr>
        <p:blipFill>
          <a:blip r:embed="rId3" cstate="print">
            <a:extLst>
              <a:ext uri="{28A0092B-C50C-407E-A947-70E740481C1C}">
                <a14:useLocalDpi xmlns:a14="http://schemas.microsoft.com/office/drawing/2010/main" val="0"/>
              </a:ext>
            </a:extLst>
          </a:blip>
          <a:stretch>
            <a:fillRect/>
          </a:stretch>
        </p:blipFill>
        <p:spPr>
          <a:xfrm>
            <a:off x="838200" y="365124"/>
            <a:ext cx="10515600" cy="1325563"/>
          </a:xfrm>
          <a:prstGeom prst="rect">
            <a:avLst/>
          </a:prstGeom>
        </p:spPr>
      </p:pic>
      <p:pic>
        <p:nvPicPr>
          <p:cNvPr id="2" name="Imagen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95914" y="4321855"/>
            <a:ext cx="2500086" cy="2500086"/>
          </a:xfrm>
          <a:prstGeom prst="rect">
            <a:avLst/>
          </a:prstGeom>
        </p:spPr>
      </p:pic>
      <p:pic>
        <p:nvPicPr>
          <p:cNvPr id="2050" name="Picture 2" descr="No hay ninguna descripción de la foto disponibl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81676" y="4357914"/>
            <a:ext cx="2427968" cy="24279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956630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contenido 3">
            <a:extLst>
              <a:ext uri="{FF2B5EF4-FFF2-40B4-BE49-F238E27FC236}">
                <a16:creationId xmlns:a16="http://schemas.microsoft.com/office/drawing/2014/main" id="{7CC64D21-2A9A-309B-B538-DFBA73FED4EB}"/>
              </a:ext>
            </a:extLst>
          </p:cNvPr>
          <p:cNvSpPr>
            <a:spLocks noGrp="1"/>
          </p:cNvSpPr>
          <p:nvPr>
            <p:ph idx="1"/>
          </p:nvPr>
        </p:nvSpPr>
        <p:spPr>
          <a:xfrm>
            <a:off x="838200" y="1690688"/>
            <a:ext cx="10515600" cy="2649083"/>
          </a:xfrm>
        </p:spPr>
        <p:txBody>
          <a:bodyPr>
            <a:normAutofit/>
          </a:bodyPr>
          <a:lstStyle/>
          <a:p>
            <a:pPr marL="0" indent="0" algn="ctr">
              <a:lnSpc>
                <a:spcPct val="107000"/>
              </a:lnSpc>
              <a:spcAft>
                <a:spcPts val="800"/>
              </a:spcAft>
              <a:buNone/>
            </a:pPr>
            <a:r>
              <a:rPr lang="es-EC" b="1" dirty="0">
                <a:effectLst/>
                <a:latin typeface="Times New Roman" panose="02020603050405020304" pitchFamily="18" charset="0"/>
                <a:ea typeface="Times New Roman" panose="02020603050405020304" pitchFamily="18" charset="0"/>
                <a:cs typeface="Times New Roman" panose="02020603050405020304" pitchFamily="18" charset="0"/>
              </a:rPr>
              <a:t>Mesa de Turismo, Ambiente, Social, Cultural y </a:t>
            </a:r>
            <a:r>
              <a:rPr lang="es-EC" b="1" dirty="0" smtClean="0">
                <a:effectLst/>
                <a:latin typeface="Times New Roman" panose="02020603050405020304" pitchFamily="18" charset="0"/>
                <a:ea typeface="Times New Roman" panose="02020603050405020304" pitchFamily="18" charset="0"/>
                <a:cs typeface="Times New Roman" panose="02020603050405020304" pitchFamily="18" charset="0"/>
              </a:rPr>
              <a:t>Deporte</a:t>
            </a:r>
            <a:endParaRPr lang="es-ES" sz="1800" dirty="0" smtClean="0">
              <a:effectLst/>
              <a:highlight>
                <a:srgbClr val="00FF00"/>
              </a:highlight>
              <a:latin typeface="Calibri" panose="020F0502020204030204" pitchFamily="34" charset="0"/>
              <a:ea typeface="Calibri" panose="020F0502020204030204" pitchFamily="34" charset="0"/>
              <a:cs typeface="Times New Roman" panose="02020603050405020304" pitchFamily="18" charset="0"/>
            </a:endParaRPr>
          </a:p>
          <a:p>
            <a:pPr algn="just"/>
            <a:r>
              <a:rPr lang="es-EC" sz="2400" dirty="0" smtClean="0">
                <a:effectLst/>
                <a:latin typeface="Times New Roman" panose="02020603050405020304" pitchFamily="18" charset="0"/>
                <a:ea typeface="Times New Roman" panose="02020603050405020304" pitchFamily="18" charset="0"/>
              </a:rPr>
              <a:t>Que </a:t>
            </a:r>
            <a:r>
              <a:rPr lang="es-EC" sz="2400" dirty="0">
                <a:effectLst/>
                <a:latin typeface="Times New Roman" panose="02020603050405020304" pitchFamily="18" charset="0"/>
                <a:ea typeface="Times New Roman" panose="02020603050405020304" pitchFamily="18" charset="0"/>
              </a:rPr>
              <a:t>hizo el Gad Machalilla para mejorar la conservación del bosque seco tropical que convenio existe ?</a:t>
            </a:r>
          </a:p>
          <a:p>
            <a:pPr lvl="1" algn="just"/>
            <a:r>
              <a:rPr lang="es-EC" sz="1900" dirty="0"/>
              <a:t>Desde el año 2024 mantenemos un proceso permanente de trabajo con la ASOCIACION – EL SOMBRERITO, el apoyo en la generación, búsqueda de financiamiento de un proyecto de VIVERO, permite tener la disponibilidad de Plantas con especies nativas que se han ido usando para </a:t>
            </a:r>
            <a:r>
              <a:rPr lang="es-EC" sz="1900" dirty="0" err="1"/>
              <a:t>refostar</a:t>
            </a:r>
            <a:r>
              <a:rPr lang="es-EC" sz="1900" dirty="0"/>
              <a:t> y se han entrega también a la  ESCUELA de San Isidro.</a:t>
            </a:r>
          </a:p>
          <a:p>
            <a:pPr lvl="1"/>
            <a:endParaRPr lang="es-EC" sz="1400" dirty="0">
              <a:effectLst/>
              <a:latin typeface="Times New Roman" panose="02020603050405020304" pitchFamily="18" charset="0"/>
              <a:ea typeface="Times New Roman" panose="02020603050405020304" pitchFamily="18" charset="0"/>
            </a:endParaRPr>
          </a:p>
          <a:p>
            <a:pPr lvl="1"/>
            <a:endParaRPr lang="es-EC" dirty="0"/>
          </a:p>
        </p:txBody>
      </p:sp>
      <p:pic>
        <p:nvPicPr>
          <p:cNvPr id="6" name="Imagen 5"/>
          <p:cNvPicPr/>
          <p:nvPr/>
        </p:nvPicPr>
        <p:blipFill>
          <a:blip r:embed="rId3" cstate="print">
            <a:extLst>
              <a:ext uri="{28A0092B-C50C-407E-A947-70E740481C1C}">
                <a14:useLocalDpi xmlns:a14="http://schemas.microsoft.com/office/drawing/2010/main" val="0"/>
              </a:ext>
            </a:extLst>
          </a:blip>
          <a:stretch>
            <a:fillRect/>
          </a:stretch>
        </p:blipFill>
        <p:spPr>
          <a:xfrm>
            <a:off x="838200" y="365124"/>
            <a:ext cx="10515600" cy="1325563"/>
          </a:xfrm>
          <a:prstGeom prst="rect">
            <a:avLst/>
          </a:prstGeom>
        </p:spPr>
      </p:pic>
      <p:pic>
        <p:nvPicPr>
          <p:cNvPr id="3074" name="Picture 2" descr="No hay ninguna descripción de la foto disponible."/>
          <p:cNvPicPr>
            <a:picLocks noChangeAspect="1" noChangeArrowheads="1"/>
          </p:cNvPicPr>
          <p:nvPr/>
        </p:nvPicPr>
        <p:blipFill rotWithShape="1">
          <a:blip r:embed="rId4">
            <a:extLst>
              <a:ext uri="{28A0092B-C50C-407E-A947-70E740481C1C}">
                <a14:useLocalDpi xmlns:a14="http://schemas.microsoft.com/office/drawing/2010/main" val="0"/>
              </a:ext>
            </a:extLst>
          </a:blip>
          <a:srcRect b="20345"/>
          <a:stretch/>
        </p:blipFill>
        <p:spPr bwMode="auto">
          <a:xfrm>
            <a:off x="1872158" y="4339771"/>
            <a:ext cx="4477740" cy="2409372"/>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No hay ninguna descripción de la foto disponible."/>
          <p:cNvPicPr>
            <a:picLocks noChangeAspect="1" noChangeArrowheads="1"/>
          </p:cNvPicPr>
          <p:nvPr/>
        </p:nvPicPr>
        <p:blipFill rotWithShape="1">
          <a:blip r:embed="rId5">
            <a:extLst>
              <a:ext uri="{28A0092B-C50C-407E-A947-70E740481C1C}">
                <a14:useLocalDpi xmlns:a14="http://schemas.microsoft.com/office/drawing/2010/main" val="0"/>
              </a:ext>
            </a:extLst>
          </a:blip>
          <a:srcRect b="15981"/>
          <a:stretch/>
        </p:blipFill>
        <p:spPr bwMode="auto">
          <a:xfrm>
            <a:off x="6730547" y="4202529"/>
            <a:ext cx="4358367" cy="26119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042683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contenido 3">
            <a:extLst>
              <a:ext uri="{FF2B5EF4-FFF2-40B4-BE49-F238E27FC236}">
                <a16:creationId xmlns:a16="http://schemas.microsoft.com/office/drawing/2014/main" id="{7CC64D21-2A9A-309B-B538-DFBA73FED4EB}"/>
              </a:ext>
            </a:extLst>
          </p:cNvPr>
          <p:cNvSpPr>
            <a:spLocks noGrp="1"/>
          </p:cNvSpPr>
          <p:nvPr>
            <p:ph idx="1"/>
          </p:nvPr>
        </p:nvSpPr>
        <p:spPr>
          <a:xfrm>
            <a:off x="838200" y="1690687"/>
            <a:ext cx="10515600" cy="4890222"/>
          </a:xfrm>
        </p:spPr>
        <p:txBody>
          <a:bodyPr>
            <a:noAutofit/>
          </a:bodyPr>
          <a:lstStyle/>
          <a:p>
            <a:pPr marL="0" indent="0" algn="ctr">
              <a:lnSpc>
                <a:spcPct val="107000"/>
              </a:lnSpc>
              <a:spcAft>
                <a:spcPts val="800"/>
              </a:spcAft>
              <a:buNone/>
            </a:pPr>
            <a:r>
              <a:rPr lang="es-EC" sz="2400" b="1" dirty="0">
                <a:effectLst/>
                <a:latin typeface="Times New Roman" panose="02020603050405020304" pitchFamily="18" charset="0"/>
                <a:ea typeface="Times New Roman" panose="02020603050405020304" pitchFamily="18" charset="0"/>
                <a:cs typeface="Times New Roman" panose="02020603050405020304" pitchFamily="18" charset="0"/>
              </a:rPr>
              <a:t>Mesa de Producción (Pesca y Agricultura)</a:t>
            </a:r>
            <a:endParaRPr lang="es-ES" sz="16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07000"/>
              </a:lnSpc>
              <a:buSzPts val="1000"/>
              <a:buFont typeface="Symbol" panose="05050102010706020507" pitchFamily="18" charset="2"/>
              <a:buChar char=""/>
              <a:tabLst>
                <a:tab pos="457200" algn="l"/>
              </a:tabLst>
            </a:pPr>
            <a:r>
              <a:rPr lang="es-EC" sz="2400" b="1" dirty="0">
                <a:effectLst/>
                <a:latin typeface="Times New Roman" panose="02020603050405020304" pitchFamily="18" charset="0"/>
                <a:ea typeface="Calibri" panose="020F0502020204030204" pitchFamily="34" charset="0"/>
                <a:cs typeface="Times New Roman" panose="02020603050405020304" pitchFamily="18" charset="0"/>
              </a:rPr>
              <a:t>Que hicieron para regular las tierras </a:t>
            </a:r>
          </a:p>
          <a:p>
            <a:pPr marL="457200" lvl="1" indent="0" algn="just">
              <a:lnSpc>
                <a:spcPct val="107000"/>
              </a:lnSpc>
              <a:buSzPts val="1000"/>
              <a:buNone/>
              <a:tabLst>
                <a:tab pos="457200" algn="l"/>
              </a:tabLst>
            </a:pPr>
            <a:r>
              <a:rPr lang="es-EC" sz="1600" dirty="0" smtClean="0">
                <a:latin typeface="Times New Roman" panose="02020603050405020304" pitchFamily="18" charset="0"/>
                <a:cs typeface="Times New Roman" panose="02020603050405020304" pitchFamily="18" charset="0"/>
              </a:rPr>
              <a:t>Tenemos </a:t>
            </a:r>
            <a:r>
              <a:rPr lang="es-EC" sz="1600" dirty="0">
                <a:latin typeface="Times New Roman" panose="02020603050405020304" pitchFamily="18" charset="0"/>
                <a:cs typeface="Times New Roman" panose="02020603050405020304" pitchFamily="18" charset="0"/>
              </a:rPr>
              <a:t>12 expedientes en trámite de terrenos RURALES en proceso de GESTION, considerando que, de acuerdo a la regulación del municipio, la zona rural de Machalilla inicia a partir del POLIDUCTO </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p>
            <a:pPr marL="457200" lvl="1" indent="0">
              <a:buNone/>
            </a:pPr>
            <a:endParaRPr lang="es-EC" sz="1600" dirty="0" smtClean="0"/>
          </a:p>
          <a:p>
            <a:pPr marL="457200" lvl="1" indent="0">
              <a:buNone/>
            </a:pPr>
            <a:r>
              <a:rPr lang="es-EC" sz="1600" dirty="0" smtClean="0"/>
              <a:t>La </a:t>
            </a:r>
            <a:r>
              <a:rPr lang="es-EC" sz="1600" dirty="0"/>
              <a:t>Legalización de tierras rurales de acuerdo a los requisitos emitidos por el MAGAP son los siguientes</a:t>
            </a:r>
            <a:r>
              <a:rPr lang="es-EC" sz="1600" dirty="0" smtClean="0"/>
              <a:t>:</a:t>
            </a:r>
            <a:endParaRPr lang="en-US" sz="1800" dirty="0"/>
          </a:p>
          <a:p>
            <a:pPr lvl="1"/>
            <a:r>
              <a:rPr lang="es-EC" sz="1600" dirty="0"/>
              <a:t>Levantamiento PLANIMETRICO GEOREFERENCIADO </a:t>
            </a:r>
            <a:endParaRPr lang="en-US" sz="1400" dirty="0"/>
          </a:p>
          <a:p>
            <a:pPr lvl="1"/>
            <a:r>
              <a:rPr lang="es-EC" sz="1600" b="1" dirty="0"/>
              <a:t>Certificación de zona rural</a:t>
            </a:r>
            <a:r>
              <a:rPr lang="es-EC" sz="1600" dirty="0"/>
              <a:t> - MUNICIPIO (ACTUALMENTE ESTE TRAMITE TIENE UN COSTO ECONOMICO, SE PIDIO MEDIANTE OFICIO UNA REDUCCION O CONDONACION DE ESTE COSTO, PERO EL MUNICIPIO TODAVIA NO NOS HA DADO UNA RESPUESTA</a:t>
            </a:r>
            <a:r>
              <a:rPr lang="es-EC" sz="1600" dirty="0" smtClean="0"/>
              <a:t>)</a:t>
            </a:r>
          </a:p>
        </p:txBody>
      </p:sp>
      <p:pic>
        <p:nvPicPr>
          <p:cNvPr id="6" name="Imagen 5"/>
          <p:cNvPicPr/>
          <p:nvPr/>
        </p:nvPicPr>
        <p:blipFill>
          <a:blip r:embed="rId3" cstate="print">
            <a:extLst>
              <a:ext uri="{28A0092B-C50C-407E-A947-70E740481C1C}">
                <a14:useLocalDpi xmlns:a14="http://schemas.microsoft.com/office/drawing/2010/main" val="0"/>
              </a:ext>
            </a:extLst>
          </a:blip>
          <a:stretch>
            <a:fillRect/>
          </a:stretch>
        </p:blipFill>
        <p:spPr>
          <a:xfrm>
            <a:off x="838200" y="365124"/>
            <a:ext cx="10515600" cy="1325563"/>
          </a:xfrm>
          <a:prstGeom prst="rect">
            <a:avLst/>
          </a:prstGeom>
        </p:spPr>
      </p:pic>
    </p:spTree>
    <p:extLst>
      <p:ext uri="{BB962C8B-B14F-4D97-AF65-F5344CB8AC3E}">
        <p14:creationId xmlns:p14="http://schemas.microsoft.com/office/powerpoint/2010/main" val="1377576217"/>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3479</TotalTime>
  <Words>1299</Words>
  <Application>Microsoft Office PowerPoint</Application>
  <PresentationFormat>Panorámica</PresentationFormat>
  <Paragraphs>107</Paragraphs>
  <Slides>21</Slides>
  <Notes>21</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21</vt:i4>
      </vt:variant>
    </vt:vector>
  </HeadingPairs>
  <TitlesOfParts>
    <vt:vector size="28" baseType="lpstr">
      <vt:lpstr>Arial</vt:lpstr>
      <vt:lpstr>Calibri</vt:lpstr>
      <vt:lpstr>Calibri Light</vt:lpstr>
      <vt:lpstr>Cooper Black</vt:lpstr>
      <vt:lpstr>Symbol</vt:lpstr>
      <vt:lpstr>Times New Roman</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Cuenta Microsoft</dc:creator>
  <cp:lastModifiedBy>DYNABOOK</cp:lastModifiedBy>
  <cp:revision>74</cp:revision>
  <cp:lastPrinted>2025-07-03T20:23:14Z</cp:lastPrinted>
  <dcterms:created xsi:type="dcterms:W3CDTF">2023-12-08T01:41:22Z</dcterms:created>
  <dcterms:modified xsi:type="dcterms:W3CDTF">2026-05-08T20:11:59Z</dcterms:modified>
</cp:coreProperties>
</file>