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307" r:id="rId5"/>
    <p:sldId id="306" r:id="rId6"/>
    <p:sldId id="308" r:id="rId7"/>
    <p:sldId id="309" r:id="rId8"/>
    <p:sldId id="310" r:id="rId9"/>
    <p:sldId id="261" r:id="rId10"/>
    <p:sldId id="262" r:id="rId11"/>
    <p:sldId id="268" r:id="rId12"/>
    <p:sldId id="269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4" r:id="rId23"/>
    <p:sldId id="285" r:id="rId24"/>
    <p:sldId id="286" r:id="rId25"/>
    <p:sldId id="289" r:id="rId26"/>
    <p:sldId id="290" r:id="rId27"/>
    <p:sldId id="283" r:id="rId28"/>
    <p:sldId id="291" r:id="rId29"/>
    <p:sldId id="287" r:id="rId30"/>
    <p:sldId id="288" r:id="rId31"/>
    <p:sldId id="293" r:id="rId32"/>
    <p:sldId id="292" r:id="rId33"/>
    <p:sldId id="294" r:id="rId34"/>
    <p:sldId id="296" r:id="rId35"/>
    <p:sldId id="295" r:id="rId36"/>
    <p:sldId id="300" r:id="rId37"/>
    <p:sldId id="301" r:id="rId38"/>
    <p:sldId id="298" r:id="rId39"/>
    <p:sldId id="299" r:id="rId40"/>
    <p:sldId id="303" r:id="rId41"/>
    <p:sldId id="304" r:id="rId42"/>
    <p:sldId id="305" r:id="rId4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mileth Barcia" initials="YB" lastIdx="4" clrIdx="0">
    <p:extLst>
      <p:ext uri="{19B8F6BF-5375-455C-9EA6-DF929625EA0E}">
        <p15:presenceInfo xmlns:p15="http://schemas.microsoft.com/office/powerpoint/2012/main" userId="124c7096c54c31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EEE2D9-A45D-4A50-96A6-6BE03ADD7074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AECF2D0-0790-49FC-8548-56CBE98213FB}">
      <dgm:prSet phldrT="[Texto]" custT="1"/>
      <dgm:spPr/>
      <dgm:t>
        <a:bodyPr/>
        <a:lstStyle/>
        <a:p>
          <a:pPr algn="ctr"/>
          <a:r>
            <a:rPr lang="es-EC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TOTAL INGRESOS</a:t>
          </a:r>
        </a:p>
        <a:p>
          <a:pPr algn="ctr"/>
          <a:r>
            <a:rPr lang="es-EC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$  235,772.40</a:t>
          </a:r>
        </a:p>
      </dgm:t>
    </dgm:pt>
    <dgm:pt modelId="{1D0F101E-566F-4901-916B-B674985B33B5}" type="parTrans" cxnId="{F5721418-AAE6-490A-AE34-1C5BC5DDF905}">
      <dgm:prSet/>
      <dgm:spPr/>
      <dgm:t>
        <a:bodyPr/>
        <a:lstStyle/>
        <a:p>
          <a:pPr algn="ctr"/>
          <a:endParaRPr lang="es-EC"/>
        </a:p>
      </dgm:t>
    </dgm:pt>
    <dgm:pt modelId="{DFE1AD7F-E7E4-4408-9921-620C30B890FF}" type="sibTrans" cxnId="{F5721418-AAE6-490A-AE34-1C5BC5DDF905}">
      <dgm:prSet/>
      <dgm:spPr/>
      <dgm:t>
        <a:bodyPr/>
        <a:lstStyle/>
        <a:p>
          <a:pPr algn="ctr"/>
          <a:endParaRPr lang="es-EC"/>
        </a:p>
      </dgm:t>
    </dgm:pt>
    <dgm:pt modelId="{1091BE5D-6780-4EC1-9B5A-327FA33AD7C2}">
      <dgm:prSet phldrT="[Texto]" custT="1"/>
      <dgm:spPr/>
      <dgm:t>
        <a:bodyPr/>
        <a:lstStyle/>
        <a:p>
          <a:pPr algn="ctr"/>
          <a:r>
            <a:rPr lang="es-EC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GASTOS CORRIENTES</a:t>
          </a:r>
        </a:p>
        <a:p>
          <a:pPr algn="ctr"/>
          <a:r>
            <a:rPr lang="es-EC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$ 70,731.72</a:t>
          </a:r>
        </a:p>
      </dgm:t>
    </dgm:pt>
    <dgm:pt modelId="{3C005EF4-A718-4585-9515-1A5E193D7067}" type="parTrans" cxnId="{CD471E8D-0E82-4BED-ADE1-1E18C8AA0455}">
      <dgm:prSet/>
      <dgm:spPr/>
      <dgm:t>
        <a:bodyPr/>
        <a:lstStyle/>
        <a:p>
          <a:pPr algn="ctr"/>
          <a:endParaRPr lang="es-EC"/>
        </a:p>
      </dgm:t>
    </dgm:pt>
    <dgm:pt modelId="{2A03AAA8-8A0D-4743-AF44-2183E807A8DB}" type="sibTrans" cxnId="{CD471E8D-0E82-4BED-ADE1-1E18C8AA0455}">
      <dgm:prSet/>
      <dgm:spPr/>
      <dgm:t>
        <a:bodyPr/>
        <a:lstStyle/>
        <a:p>
          <a:pPr algn="ctr"/>
          <a:endParaRPr lang="es-EC"/>
        </a:p>
      </dgm:t>
    </dgm:pt>
    <dgm:pt modelId="{9EC6D6CD-05B1-497B-966D-8981DFC09561}">
      <dgm:prSet phldrT="[Texto]" custT="1"/>
      <dgm:spPr/>
      <dgm:t>
        <a:bodyPr/>
        <a:lstStyle/>
        <a:p>
          <a:pPr algn="ctr"/>
          <a:r>
            <a:rPr lang="es-EC" sz="2500" dirty="0"/>
            <a:t> </a:t>
          </a:r>
          <a:r>
            <a:rPr lang="es-EC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GASTOS DE INVERSION</a:t>
          </a:r>
        </a:p>
        <a:p>
          <a:pPr algn="ctr"/>
          <a:r>
            <a:rPr lang="es-EC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$ 165,040.68</a:t>
          </a:r>
        </a:p>
      </dgm:t>
    </dgm:pt>
    <dgm:pt modelId="{8C6A3E19-D4DF-409E-8D1F-8AC831F4B196}" type="parTrans" cxnId="{880F321F-D45D-40A2-AFD3-19969914241D}">
      <dgm:prSet/>
      <dgm:spPr/>
      <dgm:t>
        <a:bodyPr/>
        <a:lstStyle/>
        <a:p>
          <a:pPr algn="ctr"/>
          <a:endParaRPr lang="es-EC"/>
        </a:p>
      </dgm:t>
    </dgm:pt>
    <dgm:pt modelId="{1C4439D1-DE45-4655-967A-740F39E77318}" type="sibTrans" cxnId="{880F321F-D45D-40A2-AFD3-19969914241D}">
      <dgm:prSet/>
      <dgm:spPr/>
      <dgm:t>
        <a:bodyPr/>
        <a:lstStyle/>
        <a:p>
          <a:pPr algn="ctr"/>
          <a:endParaRPr lang="es-EC"/>
        </a:p>
      </dgm:t>
    </dgm:pt>
    <dgm:pt modelId="{8002D1F2-5B56-4EA1-9686-4F2A0B368646}" type="pres">
      <dgm:prSet presAssocID="{CAEEE2D9-A45D-4A50-96A6-6BE03ADD7074}" presName="outerComposite" presStyleCnt="0">
        <dgm:presLayoutVars>
          <dgm:chMax val="5"/>
          <dgm:dir/>
          <dgm:resizeHandles val="exact"/>
        </dgm:presLayoutVars>
      </dgm:prSet>
      <dgm:spPr/>
    </dgm:pt>
    <dgm:pt modelId="{826A0C29-CF45-46D0-B2D7-C92880EB7466}" type="pres">
      <dgm:prSet presAssocID="{CAEEE2D9-A45D-4A50-96A6-6BE03ADD7074}" presName="dummyMaxCanvas" presStyleCnt="0">
        <dgm:presLayoutVars/>
      </dgm:prSet>
      <dgm:spPr/>
    </dgm:pt>
    <dgm:pt modelId="{E54B3D2C-D1B9-4344-8029-C141F17B7C77}" type="pres">
      <dgm:prSet presAssocID="{CAEEE2D9-A45D-4A50-96A6-6BE03ADD7074}" presName="ThreeNodes_1" presStyleLbl="node1" presStyleIdx="0" presStyleCnt="3" custAng="0" custScaleX="95331" custScaleY="95147">
        <dgm:presLayoutVars>
          <dgm:bulletEnabled val="1"/>
        </dgm:presLayoutVars>
      </dgm:prSet>
      <dgm:spPr/>
    </dgm:pt>
    <dgm:pt modelId="{97999C1A-5189-4AA5-BAB5-3332713046EB}" type="pres">
      <dgm:prSet presAssocID="{CAEEE2D9-A45D-4A50-96A6-6BE03ADD7074}" presName="ThreeNodes_2" presStyleLbl="node1" presStyleIdx="1" presStyleCnt="3" custScaleY="94657" custLinFactNeighborX="332" custLinFactNeighborY="2419">
        <dgm:presLayoutVars>
          <dgm:bulletEnabled val="1"/>
        </dgm:presLayoutVars>
      </dgm:prSet>
      <dgm:spPr/>
    </dgm:pt>
    <dgm:pt modelId="{D3CA06A6-9154-48DB-A003-154CD048CDEF}" type="pres">
      <dgm:prSet presAssocID="{CAEEE2D9-A45D-4A50-96A6-6BE03ADD7074}" presName="ThreeNodes_3" presStyleLbl="node1" presStyleIdx="2" presStyleCnt="3" custScaleY="96136">
        <dgm:presLayoutVars>
          <dgm:bulletEnabled val="1"/>
        </dgm:presLayoutVars>
      </dgm:prSet>
      <dgm:spPr/>
    </dgm:pt>
    <dgm:pt modelId="{1F4CE1FD-C1FC-43AF-83AC-2F1BF834B74C}" type="pres">
      <dgm:prSet presAssocID="{CAEEE2D9-A45D-4A50-96A6-6BE03ADD7074}" presName="ThreeConn_1-2" presStyleLbl="fgAccFollowNode1" presStyleIdx="0" presStyleCnt="2">
        <dgm:presLayoutVars>
          <dgm:bulletEnabled val="1"/>
        </dgm:presLayoutVars>
      </dgm:prSet>
      <dgm:spPr/>
    </dgm:pt>
    <dgm:pt modelId="{E2A3A2DE-5BFF-450D-8BCC-2915989747F2}" type="pres">
      <dgm:prSet presAssocID="{CAEEE2D9-A45D-4A50-96A6-6BE03ADD7074}" presName="ThreeConn_2-3" presStyleLbl="fgAccFollowNode1" presStyleIdx="1" presStyleCnt="2">
        <dgm:presLayoutVars>
          <dgm:bulletEnabled val="1"/>
        </dgm:presLayoutVars>
      </dgm:prSet>
      <dgm:spPr/>
    </dgm:pt>
    <dgm:pt modelId="{C702E7CB-CE33-4294-81EB-686DA35797A9}" type="pres">
      <dgm:prSet presAssocID="{CAEEE2D9-A45D-4A50-96A6-6BE03ADD7074}" presName="ThreeNodes_1_text" presStyleLbl="node1" presStyleIdx="2" presStyleCnt="3">
        <dgm:presLayoutVars>
          <dgm:bulletEnabled val="1"/>
        </dgm:presLayoutVars>
      </dgm:prSet>
      <dgm:spPr/>
    </dgm:pt>
    <dgm:pt modelId="{A82DB905-5CE1-47FA-B0F9-AD844D2D2782}" type="pres">
      <dgm:prSet presAssocID="{CAEEE2D9-A45D-4A50-96A6-6BE03ADD7074}" presName="ThreeNodes_2_text" presStyleLbl="node1" presStyleIdx="2" presStyleCnt="3">
        <dgm:presLayoutVars>
          <dgm:bulletEnabled val="1"/>
        </dgm:presLayoutVars>
      </dgm:prSet>
      <dgm:spPr/>
    </dgm:pt>
    <dgm:pt modelId="{DE4654F6-57F8-4BB2-B5E4-4D3047226BFD}" type="pres">
      <dgm:prSet presAssocID="{CAEEE2D9-A45D-4A50-96A6-6BE03ADD707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5721418-AAE6-490A-AE34-1C5BC5DDF905}" srcId="{CAEEE2D9-A45D-4A50-96A6-6BE03ADD7074}" destId="{AAECF2D0-0790-49FC-8548-56CBE98213FB}" srcOrd="0" destOrd="0" parTransId="{1D0F101E-566F-4901-916B-B674985B33B5}" sibTransId="{DFE1AD7F-E7E4-4408-9921-620C30B890FF}"/>
    <dgm:cxn modelId="{880F321F-D45D-40A2-AFD3-19969914241D}" srcId="{CAEEE2D9-A45D-4A50-96A6-6BE03ADD7074}" destId="{9EC6D6CD-05B1-497B-966D-8981DFC09561}" srcOrd="2" destOrd="0" parTransId="{8C6A3E19-D4DF-409E-8D1F-8AC831F4B196}" sibTransId="{1C4439D1-DE45-4655-967A-740F39E77318}"/>
    <dgm:cxn modelId="{6C28C343-FE55-49C9-9A17-B105B4C16576}" type="presOf" srcId="{2A03AAA8-8A0D-4743-AF44-2183E807A8DB}" destId="{E2A3A2DE-5BFF-450D-8BCC-2915989747F2}" srcOrd="0" destOrd="0" presId="urn:microsoft.com/office/officeart/2005/8/layout/vProcess5"/>
    <dgm:cxn modelId="{2E674D57-C070-4868-A2ED-1E82502061A2}" type="presOf" srcId="{AAECF2D0-0790-49FC-8548-56CBE98213FB}" destId="{E54B3D2C-D1B9-4344-8029-C141F17B7C77}" srcOrd="0" destOrd="0" presId="urn:microsoft.com/office/officeart/2005/8/layout/vProcess5"/>
    <dgm:cxn modelId="{F7398082-455A-4729-9F36-2D91F25C45DE}" type="presOf" srcId="{9EC6D6CD-05B1-497B-966D-8981DFC09561}" destId="{DE4654F6-57F8-4BB2-B5E4-4D3047226BFD}" srcOrd="1" destOrd="0" presId="urn:microsoft.com/office/officeart/2005/8/layout/vProcess5"/>
    <dgm:cxn modelId="{CD471E8D-0E82-4BED-ADE1-1E18C8AA0455}" srcId="{CAEEE2D9-A45D-4A50-96A6-6BE03ADD7074}" destId="{1091BE5D-6780-4EC1-9B5A-327FA33AD7C2}" srcOrd="1" destOrd="0" parTransId="{3C005EF4-A718-4585-9515-1A5E193D7067}" sibTransId="{2A03AAA8-8A0D-4743-AF44-2183E807A8DB}"/>
    <dgm:cxn modelId="{A7700798-0120-491F-B8E8-79F7A34240F6}" type="presOf" srcId="{1091BE5D-6780-4EC1-9B5A-327FA33AD7C2}" destId="{97999C1A-5189-4AA5-BAB5-3332713046EB}" srcOrd="0" destOrd="0" presId="urn:microsoft.com/office/officeart/2005/8/layout/vProcess5"/>
    <dgm:cxn modelId="{CAA037A0-0083-468C-96ED-7560CD3E2D5B}" type="presOf" srcId="{9EC6D6CD-05B1-497B-966D-8981DFC09561}" destId="{D3CA06A6-9154-48DB-A003-154CD048CDEF}" srcOrd="0" destOrd="0" presId="urn:microsoft.com/office/officeart/2005/8/layout/vProcess5"/>
    <dgm:cxn modelId="{D2E356BA-828A-4280-82C9-68D3F926A55F}" type="presOf" srcId="{DFE1AD7F-E7E4-4408-9921-620C30B890FF}" destId="{1F4CE1FD-C1FC-43AF-83AC-2F1BF834B74C}" srcOrd="0" destOrd="0" presId="urn:microsoft.com/office/officeart/2005/8/layout/vProcess5"/>
    <dgm:cxn modelId="{BCF3EAC6-2024-47BF-AD32-C300A037253F}" type="presOf" srcId="{CAEEE2D9-A45D-4A50-96A6-6BE03ADD7074}" destId="{8002D1F2-5B56-4EA1-9686-4F2A0B368646}" srcOrd="0" destOrd="0" presId="urn:microsoft.com/office/officeart/2005/8/layout/vProcess5"/>
    <dgm:cxn modelId="{E1B342EC-52C4-4B5D-84CE-9491CF4F5A2A}" type="presOf" srcId="{AAECF2D0-0790-49FC-8548-56CBE98213FB}" destId="{C702E7CB-CE33-4294-81EB-686DA35797A9}" srcOrd="1" destOrd="0" presId="urn:microsoft.com/office/officeart/2005/8/layout/vProcess5"/>
    <dgm:cxn modelId="{599F76F0-1342-4AA7-B224-C06A5D40236A}" type="presOf" srcId="{1091BE5D-6780-4EC1-9B5A-327FA33AD7C2}" destId="{A82DB905-5CE1-47FA-B0F9-AD844D2D2782}" srcOrd="1" destOrd="0" presId="urn:microsoft.com/office/officeart/2005/8/layout/vProcess5"/>
    <dgm:cxn modelId="{6C16A75C-CE90-4238-83E9-FC1D841EDB4E}" type="presParOf" srcId="{8002D1F2-5B56-4EA1-9686-4F2A0B368646}" destId="{826A0C29-CF45-46D0-B2D7-C92880EB7466}" srcOrd="0" destOrd="0" presId="urn:microsoft.com/office/officeart/2005/8/layout/vProcess5"/>
    <dgm:cxn modelId="{28D186DC-59CD-4AD3-949B-5F44CED2CE1F}" type="presParOf" srcId="{8002D1F2-5B56-4EA1-9686-4F2A0B368646}" destId="{E54B3D2C-D1B9-4344-8029-C141F17B7C77}" srcOrd="1" destOrd="0" presId="urn:microsoft.com/office/officeart/2005/8/layout/vProcess5"/>
    <dgm:cxn modelId="{1687EB9E-8FA1-4CA5-A093-4C4E7A1EF55C}" type="presParOf" srcId="{8002D1F2-5B56-4EA1-9686-4F2A0B368646}" destId="{97999C1A-5189-4AA5-BAB5-3332713046EB}" srcOrd="2" destOrd="0" presId="urn:microsoft.com/office/officeart/2005/8/layout/vProcess5"/>
    <dgm:cxn modelId="{657A3206-85B4-4AF8-8748-1AE34F10B2F5}" type="presParOf" srcId="{8002D1F2-5B56-4EA1-9686-4F2A0B368646}" destId="{D3CA06A6-9154-48DB-A003-154CD048CDEF}" srcOrd="3" destOrd="0" presId="urn:microsoft.com/office/officeart/2005/8/layout/vProcess5"/>
    <dgm:cxn modelId="{947323E5-C7EA-48B1-9CDB-6D6EDFDA4F28}" type="presParOf" srcId="{8002D1F2-5B56-4EA1-9686-4F2A0B368646}" destId="{1F4CE1FD-C1FC-43AF-83AC-2F1BF834B74C}" srcOrd="4" destOrd="0" presId="urn:microsoft.com/office/officeart/2005/8/layout/vProcess5"/>
    <dgm:cxn modelId="{1A54D040-29AE-4F18-A4CA-07D36B3C60D7}" type="presParOf" srcId="{8002D1F2-5B56-4EA1-9686-4F2A0B368646}" destId="{E2A3A2DE-5BFF-450D-8BCC-2915989747F2}" srcOrd="5" destOrd="0" presId="urn:microsoft.com/office/officeart/2005/8/layout/vProcess5"/>
    <dgm:cxn modelId="{81D509AC-5EC7-47E0-9C7B-7F0F0066F497}" type="presParOf" srcId="{8002D1F2-5B56-4EA1-9686-4F2A0B368646}" destId="{C702E7CB-CE33-4294-81EB-686DA35797A9}" srcOrd="6" destOrd="0" presId="urn:microsoft.com/office/officeart/2005/8/layout/vProcess5"/>
    <dgm:cxn modelId="{758DEBBE-923C-4B96-B0D4-7119666194A0}" type="presParOf" srcId="{8002D1F2-5B56-4EA1-9686-4F2A0B368646}" destId="{A82DB905-5CE1-47FA-B0F9-AD844D2D2782}" srcOrd="7" destOrd="0" presId="urn:microsoft.com/office/officeart/2005/8/layout/vProcess5"/>
    <dgm:cxn modelId="{B8215778-1CC5-4907-B336-8231A399E75D}" type="presParOf" srcId="{8002D1F2-5B56-4EA1-9686-4F2A0B368646}" destId="{DE4654F6-57F8-4BB2-B5E4-4D3047226BF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B3D2C-D1B9-4344-8029-C141F17B7C77}">
      <dsp:nvSpPr>
        <dsp:cNvPr id="0" name=""/>
        <dsp:cNvSpPr/>
      </dsp:nvSpPr>
      <dsp:spPr>
        <a:xfrm>
          <a:off x="184470" y="25840"/>
          <a:ext cx="7532998" cy="101322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TOTAL INGRESOS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$  235,772.40</a:t>
          </a:r>
        </a:p>
      </dsp:txBody>
      <dsp:txXfrm>
        <a:off x="214146" y="55516"/>
        <a:ext cx="6437646" cy="953876"/>
      </dsp:txXfrm>
    </dsp:sp>
    <dsp:sp modelId="{97999C1A-5189-4AA5-BAB5-3332713046EB}">
      <dsp:nvSpPr>
        <dsp:cNvPr id="0" name=""/>
        <dsp:cNvSpPr/>
      </dsp:nvSpPr>
      <dsp:spPr>
        <a:xfrm>
          <a:off x="723464" y="1296602"/>
          <a:ext cx="7901940" cy="1008010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GASTOS CORRIENTES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$ 70,731.72</a:t>
          </a:r>
        </a:p>
      </dsp:txBody>
      <dsp:txXfrm>
        <a:off x="752988" y="1326126"/>
        <a:ext cx="6453471" cy="948962"/>
      </dsp:txXfrm>
    </dsp:sp>
    <dsp:sp modelId="{D3CA06A6-9154-48DB-A003-154CD048CDEF}">
      <dsp:nvSpPr>
        <dsp:cNvPr id="0" name=""/>
        <dsp:cNvSpPr/>
      </dsp:nvSpPr>
      <dsp:spPr>
        <a:xfrm>
          <a:off x="1394459" y="2505361"/>
          <a:ext cx="7901940" cy="1023760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500" kern="1200" dirty="0"/>
            <a:t> </a:t>
          </a:r>
          <a:r>
            <a:rPr lang="es-EC" sz="2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GASTOS DE INVERSION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$ 165,040.68</a:t>
          </a:r>
        </a:p>
      </dsp:txBody>
      <dsp:txXfrm>
        <a:off x="1424444" y="2535346"/>
        <a:ext cx="6452549" cy="963790"/>
      </dsp:txXfrm>
    </dsp:sp>
    <dsp:sp modelId="{1F4CE1FD-C1FC-43AF-83AC-2F1BF834B74C}">
      <dsp:nvSpPr>
        <dsp:cNvPr id="0" name=""/>
        <dsp:cNvSpPr/>
      </dsp:nvSpPr>
      <dsp:spPr>
        <a:xfrm>
          <a:off x="7209749" y="807555"/>
          <a:ext cx="692190" cy="69219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100" kern="1200"/>
        </a:p>
      </dsp:txBody>
      <dsp:txXfrm>
        <a:off x="7365492" y="807555"/>
        <a:ext cx="380704" cy="520873"/>
      </dsp:txXfrm>
    </dsp:sp>
    <dsp:sp modelId="{E2A3A2DE-5BFF-450D-8BCC-2915989747F2}">
      <dsp:nvSpPr>
        <dsp:cNvPr id="0" name=""/>
        <dsp:cNvSpPr/>
      </dsp:nvSpPr>
      <dsp:spPr>
        <a:xfrm>
          <a:off x="7906979" y="2042850"/>
          <a:ext cx="692190" cy="69219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100" kern="1200"/>
        </a:p>
      </dsp:txBody>
      <dsp:txXfrm>
        <a:off x="8062722" y="2042850"/>
        <a:ext cx="380704" cy="520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032AB-78C6-4E32-8AFB-73118DA0006E}" type="datetimeFigureOut">
              <a:rPr lang="es-EC" smtClean="0"/>
              <a:t>6/5/2026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DE4CD-BD54-4A34-A5FE-04081E717C5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786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0562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7592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1582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9157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7735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5044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5178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9865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38867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91271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427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11915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2120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4001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30453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35644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15514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8052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2620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76866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7712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6993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767090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235769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9822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75677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91506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5655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65555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633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68112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60846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0692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49846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86569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83828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509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5003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4699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6280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1391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E4CD-BD54-4A34-A5FE-04081E717C59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5137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CFE8-E2C4-4C49-A7C4-A8BAF64A0D3E}" type="datetimeFigureOut">
              <a:rPr lang="es-EC" smtClean="0"/>
              <a:t>6/5/2026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644-95A9-4609-895F-770117FA271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6982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CFE8-E2C4-4C49-A7C4-A8BAF64A0D3E}" type="datetimeFigureOut">
              <a:rPr lang="es-EC" smtClean="0"/>
              <a:t>6/5/2026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644-95A9-4609-895F-770117FA271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881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CFE8-E2C4-4C49-A7C4-A8BAF64A0D3E}" type="datetimeFigureOut">
              <a:rPr lang="es-EC" smtClean="0"/>
              <a:t>6/5/2026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644-95A9-4609-895F-770117FA271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44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CFE8-E2C4-4C49-A7C4-A8BAF64A0D3E}" type="datetimeFigureOut">
              <a:rPr lang="es-EC" smtClean="0"/>
              <a:t>6/5/2026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644-95A9-4609-895F-770117FA271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0993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CFE8-E2C4-4C49-A7C4-A8BAF64A0D3E}" type="datetimeFigureOut">
              <a:rPr lang="es-EC" smtClean="0"/>
              <a:t>6/5/2026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644-95A9-4609-895F-770117FA271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470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CFE8-E2C4-4C49-A7C4-A8BAF64A0D3E}" type="datetimeFigureOut">
              <a:rPr lang="es-EC" smtClean="0"/>
              <a:t>6/5/2026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644-95A9-4609-895F-770117FA271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927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CFE8-E2C4-4C49-A7C4-A8BAF64A0D3E}" type="datetimeFigureOut">
              <a:rPr lang="es-EC" smtClean="0"/>
              <a:t>6/5/2026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644-95A9-4609-895F-770117FA271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122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CFE8-E2C4-4C49-A7C4-A8BAF64A0D3E}" type="datetimeFigureOut">
              <a:rPr lang="es-EC" smtClean="0"/>
              <a:t>6/5/2026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644-95A9-4609-895F-770117FA271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155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CFE8-E2C4-4C49-A7C4-A8BAF64A0D3E}" type="datetimeFigureOut">
              <a:rPr lang="es-EC" smtClean="0"/>
              <a:t>6/5/2026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644-95A9-4609-895F-770117FA271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450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CFE8-E2C4-4C49-A7C4-A8BAF64A0D3E}" type="datetimeFigureOut">
              <a:rPr lang="es-EC" smtClean="0"/>
              <a:t>6/5/2026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644-95A9-4609-895F-770117FA271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90903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CFE8-E2C4-4C49-A7C4-A8BAF64A0D3E}" type="datetimeFigureOut">
              <a:rPr lang="es-EC" smtClean="0"/>
              <a:t>6/5/2026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644-95A9-4609-895F-770117FA271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904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0CFE8-E2C4-4C49-A7C4-A8BAF64A0D3E}" type="datetimeFigureOut">
              <a:rPr lang="es-EC" smtClean="0"/>
              <a:t>6/5/2026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7D644-95A9-4609-895F-770117FA271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649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microsoft.com/office/2007/relationships/hdphoto" Target="../media/hdphoto3.wdp"/><Relationship Id="rId1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89" y="340659"/>
            <a:ext cx="6537822" cy="5257800"/>
          </a:xfrm>
          <a:prstGeom prst="rect">
            <a:avLst/>
          </a:prstGeom>
        </p:spPr>
      </p:pic>
      <p:sp>
        <p:nvSpPr>
          <p:cNvPr id="4" name="Subtítulo 3">
            <a:extLst>
              <a:ext uri="{FF2B5EF4-FFF2-40B4-BE49-F238E27FC236}">
                <a16:creationId xmlns:a16="http://schemas.microsoft.com/office/drawing/2014/main" id="{9CF408AA-3331-07FE-11E5-611FA32DC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4706" y="5493591"/>
            <a:ext cx="9144000" cy="1655762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800" b="1" dirty="0">
                <a:solidFill>
                  <a:srgbClr val="000000"/>
                </a:solidFill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LCDA. JANETH MONSERRATE AVILA ANCHUNDIA </a:t>
            </a:r>
            <a:endParaRPr lang="es-EC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800" b="1" dirty="0">
                <a:solidFill>
                  <a:srgbClr val="000000"/>
                </a:solidFill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PRESIDENTA DEL GOBIERNO AUTÓNOMO DESCENTRALIZADO PARROQUIAL RURAL PUERTO MACHALILLA</a:t>
            </a:r>
            <a:endParaRPr lang="es-EC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365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9" y="157597"/>
            <a:ext cx="10412569" cy="1106428"/>
          </a:xfrm>
          <a:prstGeom prst="rect">
            <a:avLst/>
          </a:prstGeom>
        </p:spPr>
      </p:pic>
      <p:sp>
        <p:nvSpPr>
          <p:cNvPr id="15" name="Marcador de contenido 14"/>
          <p:cNvSpPr>
            <a:spLocks noGrp="1"/>
          </p:cNvSpPr>
          <p:nvPr>
            <p:ph idx="1"/>
          </p:nvPr>
        </p:nvSpPr>
        <p:spPr>
          <a:xfrm>
            <a:off x="838200" y="1825625"/>
            <a:ext cx="10412569" cy="4351338"/>
          </a:xfrm>
        </p:spPr>
        <p:txBody>
          <a:bodyPr/>
          <a:lstStyle/>
          <a:p>
            <a:r>
              <a:rPr lang="es-E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Ministerio de Finanzas emite acuerdos de las asignaciones de manera cuatrimestral durante el año, establecido de la siguiente manera para el 2024:</a:t>
            </a:r>
          </a:p>
          <a:p>
            <a:endParaRPr lang="es-E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6A94D96-4AD1-BC1E-6E70-02E7B836A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189777"/>
              </p:ext>
            </p:extLst>
          </p:nvPr>
        </p:nvGraphicFramePr>
        <p:xfrm>
          <a:off x="941231" y="2445555"/>
          <a:ext cx="11050430" cy="404732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73497">
                  <a:extLst>
                    <a:ext uri="{9D8B030D-6E8A-4147-A177-3AD203B41FA5}">
                      <a16:colId xmlns:a16="http://schemas.microsoft.com/office/drawing/2014/main" val="104620593"/>
                    </a:ext>
                  </a:extLst>
                </a:gridCol>
                <a:gridCol w="2441034">
                  <a:extLst>
                    <a:ext uri="{9D8B030D-6E8A-4147-A177-3AD203B41FA5}">
                      <a16:colId xmlns:a16="http://schemas.microsoft.com/office/drawing/2014/main" val="2399779453"/>
                    </a:ext>
                  </a:extLst>
                </a:gridCol>
                <a:gridCol w="4735899">
                  <a:extLst>
                    <a:ext uri="{9D8B030D-6E8A-4147-A177-3AD203B41FA5}">
                      <a16:colId xmlns:a16="http://schemas.microsoft.com/office/drawing/2014/main" val="5014893"/>
                    </a:ext>
                  </a:extLst>
                </a:gridCol>
              </a:tblGrid>
              <a:tr h="5189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DETALLE</a:t>
                      </a:r>
                      <a:endParaRPr lang="es-EC" sz="2000" dirty="0">
                        <a:effectLst/>
                        <a:highlight>
                          <a:srgbClr val="8EA9DB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PRESUPUESTO</a:t>
                      </a:r>
                      <a:endParaRPr lang="es-EC" sz="2000" dirty="0">
                        <a:effectLst/>
                        <a:highlight>
                          <a:srgbClr val="8EA9DB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DIFERENCIA EN DOLARES RESPECTO AL ANTERIOR</a:t>
                      </a:r>
                      <a:endParaRPr lang="es-EC" sz="2000" dirty="0">
                        <a:effectLst/>
                        <a:highlight>
                          <a:srgbClr val="8EA9DB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666526384"/>
                  </a:ext>
                </a:extLst>
              </a:tr>
              <a:tr h="761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PRESUPUESTO INICIAL ACUERDO 007 DE MINISTERIO DE FINANZAS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$235,772.40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1800" dirty="0">
                        <a:effectLst/>
                        <a:highlight>
                          <a:srgbClr val="E9EBF5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41811309"/>
                  </a:ext>
                </a:extLst>
              </a:tr>
              <a:tr h="760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ACUERDO NO 027 DEL MINISTERIO DE FINANZAS DEL 18 DE JUNIO 2024 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$ 247,106.16</a:t>
                      </a:r>
                      <a:endParaRPr lang="es-EC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s-EC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11,333.76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24432538"/>
                  </a:ext>
                </a:extLst>
              </a:tr>
              <a:tr h="708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ACUERDO NO 039- DEL MINISTERIO DE FINANZAS 10 DE OCTUBRE 2024 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$ 247.106,16</a:t>
                      </a: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2479425"/>
                  </a:ext>
                </a:extLst>
              </a:tr>
              <a:tr h="4671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ASIGNACIONES MENSUALES RECIBIDAD  2024</a:t>
                      </a: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$ 226,041.74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794927033"/>
                  </a:ext>
                </a:extLst>
              </a:tr>
              <a:tr h="4671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ASIGNACIONES QUEDARON PENDIENTES 2024</a:t>
                      </a: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C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$ 21,064.42 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75271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33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9F5E20A-0743-9360-62D8-0C875345DC87}"/>
              </a:ext>
            </a:extLst>
          </p:cNvPr>
          <p:cNvSpPr txBox="1"/>
          <p:nvPr/>
        </p:nvSpPr>
        <p:spPr>
          <a:xfrm>
            <a:off x="1183341" y="1449179"/>
            <a:ext cx="9130552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DETALLES DE GASTOS DE ENERO A DICIEMBRE 2024</a:t>
            </a:r>
            <a:endParaRPr lang="es-EC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4B46C0E-4FD8-C7E2-99FC-0554A3AFF5DE}"/>
              </a:ext>
            </a:extLst>
          </p:cNvPr>
          <p:cNvSpPr txBox="1"/>
          <p:nvPr/>
        </p:nvSpPr>
        <p:spPr>
          <a:xfrm>
            <a:off x="2656167" y="2132925"/>
            <a:ext cx="682886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GASTOS CORRIENTES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80557"/>
              </p:ext>
            </p:extLst>
          </p:nvPr>
        </p:nvGraphicFramePr>
        <p:xfrm>
          <a:off x="1183340" y="2795318"/>
          <a:ext cx="5243963" cy="3680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0300">
                  <a:extLst>
                    <a:ext uri="{9D8B030D-6E8A-4147-A177-3AD203B41FA5}">
                      <a16:colId xmlns:a16="http://schemas.microsoft.com/office/drawing/2014/main" val="3658381441"/>
                    </a:ext>
                  </a:extLst>
                </a:gridCol>
                <a:gridCol w="3333663">
                  <a:extLst>
                    <a:ext uri="{9D8B030D-6E8A-4147-A177-3AD203B41FA5}">
                      <a16:colId xmlns:a16="http://schemas.microsoft.com/office/drawing/2014/main" val="969818657"/>
                    </a:ext>
                  </a:extLst>
                </a:gridCol>
              </a:tblGrid>
              <a:tr h="266222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PERSONAL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LEGISLATIVO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965449"/>
                  </a:ext>
                </a:extLst>
              </a:tr>
              <a:tr h="26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ADMINISTRATIVO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728229"/>
                  </a:ext>
                </a:extLst>
              </a:tr>
              <a:tr h="26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OPERATIVO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503227"/>
                  </a:ext>
                </a:extLst>
              </a:tr>
              <a:tr h="26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SERVICIOS CIVILES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6969"/>
                  </a:ext>
                </a:extLst>
              </a:tr>
              <a:tr h="26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SERVICIOS PROFESIONALES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073733"/>
                  </a:ext>
                </a:extLst>
              </a:tr>
              <a:tr h="26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SUBRROGACIONES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665024"/>
                  </a:ext>
                </a:extLst>
              </a:tr>
              <a:tr h="26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DECIMO TERCERO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030405"/>
                  </a:ext>
                </a:extLst>
              </a:tr>
              <a:tr h="26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DECIMO CUARTO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26675"/>
                  </a:ext>
                </a:extLst>
              </a:tr>
              <a:tr h="26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APORTE PATRONAL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438502"/>
                  </a:ext>
                </a:extLst>
              </a:tr>
              <a:tr h="26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FONDO DE RESERVA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55258"/>
                  </a:ext>
                </a:extLst>
              </a:tr>
              <a:tr h="26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APORTE DEL 5 X 1000 - CONTRALORIA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463224"/>
                  </a:ext>
                </a:extLst>
              </a:tr>
              <a:tr h="26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APORTE 3% - CONAGOPARE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648235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623638"/>
              </p:ext>
            </p:extLst>
          </p:nvPr>
        </p:nvGraphicFramePr>
        <p:xfrm>
          <a:off x="6757892" y="3424101"/>
          <a:ext cx="4095637" cy="2234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1983">
                  <a:extLst>
                    <a:ext uri="{9D8B030D-6E8A-4147-A177-3AD203B41FA5}">
                      <a16:colId xmlns:a16="http://schemas.microsoft.com/office/drawing/2014/main" val="2264002563"/>
                    </a:ext>
                  </a:extLst>
                </a:gridCol>
                <a:gridCol w="2603654">
                  <a:extLst>
                    <a:ext uri="{9D8B030D-6E8A-4147-A177-3AD203B41FA5}">
                      <a16:colId xmlns:a16="http://schemas.microsoft.com/office/drawing/2014/main" val="1766669621"/>
                    </a:ext>
                  </a:extLst>
                </a:gridCol>
              </a:tblGrid>
              <a:tr h="446916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ADQUISIONES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SUMINISTROS DE OFICINA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9624860"/>
                  </a:ext>
                </a:extLst>
              </a:tr>
              <a:tr h="4469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MATERIALES DE OFICINA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7934080"/>
                  </a:ext>
                </a:extLst>
              </a:tr>
              <a:tr h="4469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SEGUROS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8567594"/>
                  </a:ext>
                </a:extLst>
              </a:tr>
              <a:tr h="4469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COMISIONES BANCARIAS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0085934"/>
                  </a:ext>
                </a:extLst>
              </a:tr>
              <a:tr h="4469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SERVICIOS BASICOS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0593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535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9F5E20A-0743-9360-62D8-0C875345DC87}"/>
              </a:ext>
            </a:extLst>
          </p:cNvPr>
          <p:cNvSpPr txBox="1"/>
          <p:nvPr/>
        </p:nvSpPr>
        <p:spPr>
          <a:xfrm>
            <a:off x="1252693" y="1495177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</a:t>
            </a:r>
            <a:r>
              <a:rPr lang="es-E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ENERO A DICIEMBRE 2024</a:t>
            </a:r>
            <a:endParaRPr lang="es-EC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8B3960-62F1-D721-5516-1988E0AA4DF0}"/>
              </a:ext>
            </a:extLst>
          </p:cNvPr>
          <p:cNvSpPr txBox="1"/>
          <p:nvPr/>
        </p:nvSpPr>
        <p:spPr>
          <a:xfrm>
            <a:off x="948268" y="2438400"/>
            <a:ext cx="574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SERVICIO DE MANTENIMIENTO DEL ALUMBRADO ORNAMENTAL DEL MALECON DE LA PARROQUIA PUERTO MACHALILLA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9FE9B80-6A6F-F42E-B85B-91AAA8FFE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34" y="4131731"/>
            <a:ext cx="2827765" cy="2223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540C23E-BB5B-0FE7-CB9A-7D7820124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799" y="4222045"/>
            <a:ext cx="2743201" cy="205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E364F85-B7C0-EB63-3657-E99A4230A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964" y="4127276"/>
            <a:ext cx="3073502" cy="2132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76FAFBB-8D79-79DF-251E-FD3B68C42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9556" y="2096488"/>
            <a:ext cx="4124484" cy="1938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AC414FF-7D70-01BD-2741-B1A54C8C2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5266" y="4140524"/>
            <a:ext cx="2743201" cy="221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0370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B43C4-5F63-47EF-9E9C-D1DE6D382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018C9F-61E9-DB5F-EA2C-BE20CE33F3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8578B6A-0865-3A65-6C7B-247636A0C3E2}"/>
              </a:ext>
            </a:extLst>
          </p:cNvPr>
          <p:cNvSpPr txBox="1"/>
          <p:nvPr/>
        </p:nvSpPr>
        <p:spPr>
          <a:xfrm>
            <a:off x="1261160" y="1574787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</a:t>
            </a:r>
            <a:r>
              <a:rPr lang="es-E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ENERO A DICIEMBRE 2024</a:t>
            </a:r>
            <a:endParaRPr lang="es-EC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CC10A9-246D-632A-545A-993E679C0D62}"/>
              </a:ext>
            </a:extLst>
          </p:cNvPr>
          <p:cNvSpPr txBox="1"/>
          <p:nvPr/>
        </p:nvSpPr>
        <p:spPr>
          <a:xfrm>
            <a:off x="262467" y="2287423"/>
            <a:ext cx="6781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PROYECTO PARA FORTALECIMIENTO DE LAS CAPACIDADES SOCIALES, A TRAVÉS DE LA PRÁCTICA DEPORTIVA Y LA OCUPACIÓN DEL TIEMPO LIBRE EN LA FORMACIÓN DE VALORES A NIÑOS, NIÑAS, ADOLESCENTES Y PADRES DE FAMILIA EN “ENTRENANDO VALORES</a:t>
            </a:r>
            <a:r>
              <a:rPr lang="es-ES" dirty="0"/>
              <a:t>”.</a:t>
            </a:r>
          </a:p>
          <a:p>
            <a:pPr algn="just"/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CONTRATACION DE ASISTENTE DEPORTIVO  POR 6 MESES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MOVILIZACION  A PAJAN POR CAMPEONATO</a:t>
            </a:r>
          </a:p>
          <a:p>
            <a:pPr algn="just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7CDE2D-E610-425D-3401-7AC7DD098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964" y="2335059"/>
            <a:ext cx="4614519" cy="2262341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7CA899-614D-3DB0-76A3-BE44AA318A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1" y="4800196"/>
            <a:ext cx="2829135" cy="1692679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C9A5223-5DA3-C9AD-F334-21ECC651B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964" y="4816932"/>
            <a:ext cx="2993813" cy="1692680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9A926CE-3DD3-F793-05E5-FD08F37855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75" y="4800196"/>
            <a:ext cx="2591435" cy="1730120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E45E788-BAD8-9EAA-4E60-51239DA810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4982" y="4900996"/>
            <a:ext cx="2442501" cy="15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20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4F4D0-F914-17FB-2922-3FA52268F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D1E76CC-3C6D-9498-920D-3B7035D0750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15FA256-3671-A0C6-5E1D-BBB543F61F12}"/>
              </a:ext>
            </a:extLst>
          </p:cNvPr>
          <p:cNvSpPr txBox="1"/>
          <p:nvPr/>
        </p:nvSpPr>
        <p:spPr>
          <a:xfrm>
            <a:off x="948018" y="149552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</a:t>
            </a:r>
            <a:r>
              <a:rPr lang="es-E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ENERO A DICIEMBRE 2024</a:t>
            </a:r>
            <a:endParaRPr lang="es-EC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6714A1-6EA7-B1E9-0F6A-4BFAE08D33AF}"/>
              </a:ext>
            </a:extLst>
          </p:cNvPr>
          <p:cNvSpPr txBox="1"/>
          <p:nvPr/>
        </p:nvSpPr>
        <p:spPr>
          <a:xfrm>
            <a:off x="469900" y="2179266"/>
            <a:ext cx="1145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PROYECTO PARA SERVICIOS DE ORGANIZACIÓN Y LOGISTICA PARA EL RESCATE Y FOMENTO AL DESARROLLO CULTURAL, ARTÍSTICO Y GASTRONÓMICO DE LA PARROQUIA MACHALILLA 2024</a:t>
            </a:r>
            <a:r>
              <a:rPr lang="es-ES" dirty="0"/>
              <a:t>”.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638375"/>
              </p:ext>
            </p:extLst>
          </p:nvPr>
        </p:nvGraphicFramePr>
        <p:xfrm>
          <a:off x="948018" y="3026326"/>
          <a:ext cx="10412709" cy="3599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0903">
                  <a:extLst>
                    <a:ext uri="{9D8B030D-6E8A-4147-A177-3AD203B41FA5}">
                      <a16:colId xmlns:a16="http://schemas.microsoft.com/office/drawing/2014/main" val="3728223650"/>
                    </a:ext>
                  </a:extLst>
                </a:gridCol>
                <a:gridCol w="3470903">
                  <a:extLst>
                    <a:ext uri="{9D8B030D-6E8A-4147-A177-3AD203B41FA5}">
                      <a16:colId xmlns:a16="http://schemas.microsoft.com/office/drawing/2014/main" val="1108272428"/>
                    </a:ext>
                  </a:extLst>
                </a:gridCol>
                <a:gridCol w="3470903">
                  <a:extLst>
                    <a:ext uri="{9D8B030D-6E8A-4147-A177-3AD203B41FA5}">
                      <a16:colId xmlns:a16="http://schemas.microsoft.com/office/drawing/2014/main" val="947497978"/>
                    </a:ext>
                  </a:extLst>
                </a:gridCol>
              </a:tblGrid>
              <a:tr h="765915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FESTIVAL DE LA GALLINA CRIOLLA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FESTIVAL</a:t>
                      </a:r>
                      <a:r>
                        <a:rPr lang="es-E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BALSA MANTEÑA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FESTIVAL DE LA SARDINA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64790"/>
                  </a:ext>
                </a:extLst>
              </a:tr>
              <a:tr h="2833674">
                <a:tc>
                  <a:txBody>
                    <a:bodyPr/>
                    <a:lstStyle/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842271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836C3EA8-0D50-3BFA-8C3C-D49FF0A45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4049140"/>
            <a:ext cx="2972579" cy="228294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70545DA-BF61-0A2D-E2A6-B66C330C4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39" y="4171342"/>
            <a:ext cx="3277360" cy="21774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EED8B9E-B856-9002-6F87-BE2FEFC00D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49" y="4430907"/>
            <a:ext cx="3180645" cy="189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07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5BD1C-F708-833B-1507-7C67923E6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E8E146-1C7C-675F-24D0-18EEAB84063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959C20F-ED56-0CD7-34A5-9969CBF9F048}"/>
              </a:ext>
            </a:extLst>
          </p:cNvPr>
          <p:cNvSpPr txBox="1"/>
          <p:nvPr/>
        </p:nvSpPr>
        <p:spPr>
          <a:xfrm>
            <a:off x="948018" y="149552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</a:t>
            </a:r>
            <a:r>
              <a:rPr lang="es-E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ENERO A DICIEMBRE 2024</a:t>
            </a:r>
            <a:endParaRPr lang="es-EC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6D7B25-CCBC-3FC4-F6E3-F805C2AAA200}"/>
              </a:ext>
            </a:extLst>
          </p:cNvPr>
          <p:cNvSpPr txBox="1"/>
          <p:nvPr/>
        </p:nvSpPr>
        <p:spPr>
          <a:xfrm>
            <a:off x="304800" y="2179266"/>
            <a:ext cx="1177289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PROYECTO PARA SERVICIOS DE ORGANIZACIÓN Y LOGISTICA PARA EL RESCATE Y FOMENTO AL DESARROLLO CULTURAL, ARTÍSTICO Y GASTRONÓMICO DE LA PARROQUIA MACHALILLA 2024</a:t>
            </a:r>
            <a:r>
              <a:rPr lang="es-ES" dirty="0"/>
              <a:t>”.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FESTIVAL DE LA GALLINA CRIOLLA RECINTO SAN ISIDRO</a:t>
            </a:r>
          </a:p>
          <a:p>
            <a:pPr algn="ctr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dirty="0"/>
          </a:p>
          <a:p>
            <a:pPr algn="just"/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9A7DC5B-49E4-2BDC-3923-F961B962FA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99" y="3778609"/>
            <a:ext cx="3860801" cy="26066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03A0BD3-C64E-80B1-CF42-9BE16403B8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84600"/>
            <a:ext cx="3327400" cy="26066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EBB5605-4B7C-2251-5A45-DC05DD4CF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2" y="3778611"/>
            <a:ext cx="3874251" cy="260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03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C1BF5-3593-FF67-BDA4-1F6AFB4F1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A77C6B-D90D-4481-D6DF-443929400B5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7B7859F-7E74-B017-9024-A59EE1D93EF2}"/>
              </a:ext>
            </a:extLst>
          </p:cNvPr>
          <p:cNvSpPr txBox="1"/>
          <p:nvPr/>
        </p:nvSpPr>
        <p:spPr>
          <a:xfrm>
            <a:off x="948018" y="149552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</a:t>
            </a:r>
            <a:r>
              <a:rPr lang="es-E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ENERO A DICIEMBRE 2024</a:t>
            </a:r>
            <a:endParaRPr lang="es-EC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AC98FD-426A-BB71-70B0-75CE808B59EF}"/>
              </a:ext>
            </a:extLst>
          </p:cNvPr>
          <p:cNvSpPr txBox="1"/>
          <p:nvPr/>
        </p:nvSpPr>
        <p:spPr>
          <a:xfrm>
            <a:off x="444500" y="2179266"/>
            <a:ext cx="1174749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PROYECTO PARA SERVICIOS DE ORGANIZACIÓN Y LOGISTICA PARA EL RESCATE Y FOMENTO AL DESARROLLO CULTURAL, ARTÍSTICO Y GASTRONÓMICO DE LA PARROQUIA MACHALILLA 2024</a:t>
            </a:r>
            <a:r>
              <a:rPr lang="es-ES" dirty="0"/>
              <a:t>”.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BALSA MANTEÑA COMUNIDAD AGUA BLANCA</a:t>
            </a:r>
          </a:p>
          <a:p>
            <a:pPr algn="ctr"/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dirty="0"/>
          </a:p>
          <a:p>
            <a:pPr algn="just"/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7389BB0-9B09-BF6E-1E23-022CADD89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835400"/>
            <a:ext cx="3975100" cy="26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79C438-D642-AA72-AC0D-6BF2A115D6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47" y="3835398"/>
            <a:ext cx="4074628" cy="26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127C088-6443-E3E1-A5A9-60F65002CA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922" y="3835399"/>
            <a:ext cx="3534078" cy="2657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3514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BA773-4797-4FBD-71E9-D24721BC8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43F9410-5F76-31F6-F2F6-19CE4770DAB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04A8F30-6652-852B-B058-AD4C94A68AA0}"/>
              </a:ext>
            </a:extLst>
          </p:cNvPr>
          <p:cNvSpPr txBox="1"/>
          <p:nvPr/>
        </p:nvSpPr>
        <p:spPr>
          <a:xfrm>
            <a:off x="948018" y="149552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</a:t>
            </a:r>
            <a:r>
              <a:rPr lang="es-E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ENERO A DICIEMBRE 2024</a:t>
            </a:r>
            <a:endParaRPr lang="es-EC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952FEF-BF51-E7B9-0669-14EC3B4F92E6}"/>
              </a:ext>
            </a:extLst>
          </p:cNvPr>
          <p:cNvSpPr txBox="1"/>
          <p:nvPr/>
        </p:nvSpPr>
        <p:spPr>
          <a:xfrm>
            <a:off x="127002" y="2179266"/>
            <a:ext cx="1193799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PROYECTO PARA SERVICIOS DE ORGANIZACIÓN Y LOGISTICA PARA EL RESCATE Y FOMENTO AL DESARROLLO CULTURAL, ARTÍSTICO Y GASTRONÓMICO DE LA PARROQUIA MACHALILLA 2024</a:t>
            </a:r>
            <a:r>
              <a:rPr lang="es-ES" dirty="0"/>
              <a:t>”.</a:t>
            </a: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 FESTIVAL DE LA SARDINA EN LA PARROQUIA PUERTO MACHALILLA</a:t>
            </a:r>
          </a:p>
          <a:p>
            <a:pPr algn="ctr"/>
            <a:r>
              <a:rPr lang="es-ES" dirty="0"/>
              <a:t>Sabores y Tradiciones de nuestra tierra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dirty="0"/>
          </a:p>
          <a:p>
            <a:pPr algn="just"/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670A4E6-5C8C-A0BD-1A06-74A443F7D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45776"/>
            <a:ext cx="3759200" cy="263340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2E6ABD5-83C1-23A2-C73C-421DD2D9E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4131139"/>
            <a:ext cx="3584574" cy="254804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3B016D2-12CF-367B-09C6-D82E77126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974" y="4203699"/>
            <a:ext cx="4137025" cy="242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79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DDEE8-DA91-5416-5A56-8BBB05547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68065F-F613-C4B6-9672-1DC766D16FA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BCB6D0F-F183-5497-C9AE-65104DE276E8}"/>
              </a:ext>
            </a:extLst>
          </p:cNvPr>
          <p:cNvSpPr txBox="1"/>
          <p:nvPr/>
        </p:nvSpPr>
        <p:spPr>
          <a:xfrm>
            <a:off x="1193426" y="1449179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DE ENERO A DICIEMBRE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935829-9CF2-792A-3B3A-4D239BC07D96}"/>
              </a:ext>
            </a:extLst>
          </p:cNvPr>
          <p:cNvSpPr txBox="1"/>
          <p:nvPr/>
        </p:nvSpPr>
        <p:spPr>
          <a:xfrm>
            <a:off x="393700" y="2083238"/>
            <a:ext cx="661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SERVICIO DE MANTENIMIENTO Y REHABILITACION DEL PARQUE CENTRAL DE LA PARROQUIA MACHALILLA</a:t>
            </a:r>
            <a:endParaRPr lang="es-EC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4F7B270-0C10-3ACF-DAD7-A09ADEEF6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556" y="2083238"/>
            <a:ext cx="5182444" cy="44096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316CD28-AADF-ADBE-EF6E-78993F16E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" y="3220597"/>
            <a:ext cx="6249272" cy="327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62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433A9-7552-BE7A-6F56-9D1455C59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DEB033-386E-74F3-E8BA-F96D3E1028B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E202786-DB32-50D0-DFFE-BDEF1172FBD3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DE ENERO A DICIEMBRE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20A169-1601-688D-B391-0DC820B45848}"/>
              </a:ext>
            </a:extLst>
          </p:cNvPr>
          <p:cNvSpPr txBox="1"/>
          <p:nvPr/>
        </p:nvSpPr>
        <p:spPr>
          <a:xfrm>
            <a:off x="393700" y="2083238"/>
            <a:ext cx="66158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LA ELABORACIÓN DEL PLAN DE MITIGACIÓN DE RIESGOS ANTE EL FENÓMENO “EL NIÑO OSCILACIÓN SUR” (ENOS) 2023 PARA LA PARROQUIA RURAL PUERTO MACHALILLA DEL CANTÓN PUERTO LÓPEZ, PROVINCIA DE</a:t>
            </a:r>
          </a:p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MANABÍ.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1E0937F-BA4E-911B-190D-DB04E81D28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1932196"/>
            <a:ext cx="4254500" cy="185240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38384B2-F1E8-0C34-B4E0-D0F7A9F4CFC0}"/>
              </a:ext>
            </a:extLst>
          </p:cNvPr>
          <p:cNvSpPr txBox="1"/>
          <p:nvPr/>
        </p:nvSpPr>
        <p:spPr>
          <a:xfrm>
            <a:off x="7480300" y="3841442"/>
            <a:ext cx="38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CREACION DE 14 COMITE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0F954A-2A17-29C2-98BE-31BFB5F473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83893"/>
            <a:ext cx="2806700" cy="220121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643A31E-C166-A904-9035-F7644D5FBC82}"/>
              </a:ext>
            </a:extLst>
          </p:cNvPr>
          <p:cNvSpPr txBox="1"/>
          <p:nvPr/>
        </p:nvSpPr>
        <p:spPr>
          <a:xfrm>
            <a:off x="685800" y="6208325"/>
            <a:ext cx="500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FORTALECIMIENTO CON CAPACITACIONES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A54717E-8FE8-C2D6-C479-63A52251D0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51" y="3983892"/>
            <a:ext cx="2806700" cy="220121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14D3691-F70E-AB3F-D75F-F74116C40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202" y="4161562"/>
            <a:ext cx="4394200" cy="222356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8BCEC8D-C0AE-AAB2-5A98-066B3D294973}"/>
              </a:ext>
            </a:extLst>
          </p:cNvPr>
          <p:cNvSpPr txBox="1"/>
          <p:nvPr/>
        </p:nvSpPr>
        <p:spPr>
          <a:xfrm>
            <a:off x="7277100" y="6422192"/>
            <a:ext cx="392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DOTACION DE IMPLEMENTOS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25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0062"/>
            <a:ext cx="10515600" cy="1325563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2875F4-0F12-E6D0-627B-AB98BC79D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FASE TRES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DELIBERACIÓN PUBLICA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03144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C4F45-813F-76D9-C1AC-6EADD1AF8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386AD7-3CDA-C6B9-70E2-D5653622E6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2D7E6F0-E484-B89A-884B-21B05B8C136C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DE ENERO A DICIEMBRE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D37273-4C3F-9E4A-2048-66C2599FD868}"/>
              </a:ext>
            </a:extLst>
          </p:cNvPr>
          <p:cNvSpPr txBox="1"/>
          <p:nvPr/>
        </p:nvSpPr>
        <p:spPr>
          <a:xfrm>
            <a:off x="965573" y="1955256"/>
            <a:ext cx="1003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CAPACITACION DE INFORMATICA BASICA DIRIGIDO A NIÑOS Y NIÑAS DE 07 A 12 AÑOS.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EF29FD6-0801-456D-46D2-6233FA4E0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3131589"/>
            <a:ext cx="5492750" cy="242940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D71A9CA-449F-57A8-DA50-6C55C9742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50" y="3131589"/>
            <a:ext cx="4787900" cy="24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8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DAFBB-F766-E9F6-9A7E-183D932AA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03595E-84EF-7D2D-BAA6-20916D7988C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BE5D298-A96D-F4EA-E11A-B39D29602D09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DE ENERO A DICIEMBRE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D661D0-C51B-4F8A-0654-D5DB8CB1EF74}"/>
              </a:ext>
            </a:extLst>
          </p:cNvPr>
          <p:cNvSpPr txBox="1"/>
          <p:nvPr/>
        </p:nvSpPr>
        <p:spPr>
          <a:xfrm>
            <a:off x="482972" y="1955256"/>
            <a:ext cx="11340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SERVICIOS DE LOGISTICA PARA LA ORGANIZACIÓN, PROGRAMACIÓN Y EJECUCIÓN DE ACTIVIDADES CULTURALES Y SOCIALES, DESFILE Y SESION CONMEMORATIVA BAILE POPULAR -  POR LOS 147 PARROQUIALIZACION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71F3AE-9C61-5AAA-BE2A-370A07C80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5" y="3086100"/>
            <a:ext cx="3644901" cy="20447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92E561A-CD2F-9945-C08D-8106F4884C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18" y="3278694"/>
            <a:ext cx="3359150" cy="334622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BF3569B-1433-CC3C-0014-EA5671B46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80871"/>
            <a:ext cx="4038600" cy="26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93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5D54D-D7EC-0F6A-282D-C97468429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3516EA-8EFF-6C56-BF5D-789CA314FDC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3CF934D-69C9-7F6B-3AD7-3A31B2B5A143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DE ENERO A DICIEMBRE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CAB4AA4-77DE-5A51-E1CB-9EDE74745271}"/>
              </a:ext>
            </a:extLst>
          </p:cNvPr>
          <p:cNvSpPr txBox="1"/>
          <p:nvPr/>
        </p:nvSpPr>
        <p:spPr>
          <a:xfrm>
            <a:off x="482972" y="1955256"/>
            <a:ext cx="11340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MANTENIMIENTOS CORRECTIVOS Y PREVENTIVOS DE LA RETROESCAVADORA CATERPILLAR Y VOLQUETA HINO INSTITUCIONAL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D87FFF-74CB-5E3F-9D02-673B3A7FA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6" y="3070048"/>
            <a:ext cx="5160645" cy="31402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65F71B4-D32C-8538-9298-49CF9B546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2" y="3070048"/>
            <a:ext cx="5160645" cy="314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76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8B54C-EE45-4552-CDB4-D1DEFE9ED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16BAE8-3974-2915-948B-1531EF3EDE0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A82711C-90BD-3B37-0425-2628887FF83C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DE ENERO A DICIEMBRE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334752-162B-FEE6-D37F-7D9F8FC3F3DF}"/>
              </a:ext>
            </a:extLst>
          </p:cNvPr>
          <p:cNvSpPr txBox="1"/>
          <p:nvPr/>
        </p:nvSpPr>
        <p:spPr>
          <a:xfrm>
            <a:off x="482972" y="1955256"/>
            <a:ext cx="1134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ADQUICISION DE REPUESTOS Y ACCESORIOS PARA LA RETROESCAVADORA CATERPILLAR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GENERAL DE VOLQUETA HINO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5320AAD-A1BB-A986-1C38-F1C929707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r="10118"/>
          <a:stretch/>
        </p:blipFill>
        <p:spPr>
          <a:xfrm>
            <a:off x="1126435" y="2970920"/>
            <a:ext cx="2597426" cy="22636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9AE3159-F6BC-BED6-051E-57EF6D66F4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2"/>
          <a:stretch/>
        </p:blipFill>
        <p:spPr>
          <a:xfrm>
            <a:off x="3903295" y="2970920"/>
            <a:ext cx="3703454" cy="213842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91024D2-A466-3C83-6500-14E051D4EF93}"/>
              </a:ext>
            </a:extLst>
          </p:cNvPr>
          <p:cNvSpPr txBox="1"/>
          <p:nvPr/>
        </p:nvSpPr>
        <p:spPr>
          <a:xfrm>
            <a:off x="5612848" y="5632491"/>
            <a:ext cx="4922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COMPLETO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47F3652-23B7-5EBC-688D-4F598FC5B98A}"/>
              </a:ext>
            </a:extLst>
          </p:cNvPr>
          <p:cNvSpPr txBox="1"/>
          <p:nvPr/>
        </p:nvSpPr>
        <p:spPr>
          <a:xfrm>
            <a:off x="838200" y="5636324"/>
            <a:ext cx="2885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REHABILITAMOS MEJORAMOS LA IMAGEN CON REPUESTOS ORIGINALES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5919" y="2970920"/>
            <a:ext cx="3494317" cy="21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48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88C91-C70C-DC7A-684A-832652992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3352B00-D42E-0D46-230D-22196A58891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859C4FD-F42F-450D-E124-A6B4C2B286FA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DE ENERO A DICIEMBRE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9BC906-4F28-149C-6328-40BF91B17415}"/>
              </a:ext>
            </a:extLst>
          </p:cNvPr>
          <p:cNvSpPr txBox="1"/>
          <p:nvPr/>
        </p:nvSpPr>
        <p:spPr>
          <a:xfrm>
            <a:off x="482972" y="1955256"/>
            <a:ext cx="11340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ADQUICISION DE COMBUSTIBLE DIESEL PARA LA RETROESCAVADORA CATERPILLAR Y VOLQUETA HINO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7C593A-983B-2CAD-6BB6-6C6EF489C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6" y="2597073"/>
            <a:ext cx="3689350" cy="19876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8D477F-DFAE-0BC5-2C74-E3F973ED6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50" y="2597073"/>
            <a:ext cx="3803650" cy="3429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FE7CEBB-1C1D-33AB-D604-377E38F29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073" y="2454415"/>
            <a:ext cx="3730253" cy="24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2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93845-3698-BF63-BEE0-F97EDE0F3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1136AFC-EC53-55EF-F380-6D1AD59A67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2D019AB-9B4C-C983-2657-8C7321B82FE4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DE ENERO A DICIEMBRE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D5853C-45D5-2A94-F430-E36227C36265}"/>
              </a:ext>
            </a:extLst>
          </p:cNvPr>
          <p:cNvSpPr txBox="1"/>
          <p:nvPr/>
        </p:nvSpPr>
        <p:spPr>
          <a:xfrm>
            <a:off x="482972" y="1955256"/>
            <a:ext cx="11340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ADQUICISION DE COMBUSTIBLE DIESEL PARA LA RETROESCAVADORA CATERPILLAR Y VOLQUETA HINO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7737D7-CFEF-6FB6-03EF-A42780F05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3282613"/>
            <a:ext cx="4335992" cy="30607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20CB8C4-D57A-4CDB-135A-4B2C1E25D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99" y="3282613"/>
            <a:ext cx="3784601" cy="301369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A458C31-F15D-29BB-8E77-F357C931B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557" y="3282613"/>
            <a:ext cx="3618443" cy="301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76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F90E4-2096-B766-52F4-07CDD8809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5FF8356-27E9-5D8A-E701-F20985047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933C68B-4EFD-E520-61A1-77183E02EF71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DE ENERO A DICIEMBRE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B7DE16-52C6-35B8-03A7-750C4B27A362}"/>
              </a:ext>
            </a:extLst>
          </p:cNvPr>
          <p:cNvSpPr txBox="1"/>
          <p:nvPr/>
        </p:nvSpPr>
        <p:spPr>
          <a:xfrm>
            <a:off x="482972" y="1955256"/>
            <a:ext cx="11340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ADQUICISION DE COMBUSTIBLE DIESEL PARA LA RETROESCAVADORA CATERPILLAR Y VOLQUETA HINO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53714F0-6A96-2CE7-E308-B4A7C5D4B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2" y="2832100"/>
            <a:ext cx="10642227" cy="37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48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10228-51FD-93E9-0488-C71EA7444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AC50D1-F442-77AB-F18D-0F27FB9F5E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F627E96-1DCD-59DA-BF6F-D957D72B0364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DE ENERO A DICIEMBRE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FF30E6-58A6-F5BB-8C4A-8EDCA7F58AAB}"/>
              </a:ext>
            </a:extLst>
          </p:cNvPr>
          <p:cNvSpPr txBox="1"/>
          <p:nvPr/>
        </p:nvSpPr>
        <p:spPr>
          <a:xfrm>
            <a:off x="482972" y="1955256"/>
            <a:ext cx="1134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ASISTENCIA TECNICA PARA EL FORTALECIMIENTO DE LAS HABILIDADES Y DESTREZAS DE LOS GRUPOS VULNERABLES DE LA PARROQUIA PUERTO MACHALILLA</a:t>
            </a:r>
            <a:endParaRPr lang="es-EC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98B8670-349F-F07E-6FEC-7705899EF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2" y="3004128"/>
            <a:ext cx="5279898" cy="332047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1BEAEAF-0DF9-D76C-70BE-3C374CF03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02" y="3004128"/>
            <a:ext cx="5986297" cy="33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22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C32EF-2030-8A04-9D5B-3C1E69C87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27A6358-749A-A134-0DD5-0599E30AA5C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193326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3DEF06C-5CD3-2F29-7071-0C5D587FEC15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DE ENERO A DICIEMBRE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1F26ECC-082D-710C-A94E-B36973E244D2}"/>
              </a:ext>
            </a:extLst>
          </p:cNvPr>
          <p:cNvSpPr txBox="1"/>
          <p:nvPr/>
        </p:nvSpPr>
        <p:spPr>
          <a:xfrm>
            <a:off x="482972" y="1955256"/>
            <a:ext cx="1134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ASISTENCIA TECNICA PARA EL FORTALECIMIENTO DE LAS HABILIDADES Y DESTREZAS DE LOS GRUPOS VULNERABLES DE LA PARROQUIA PUERTO MACHALILLA.</a:t>
            </a:r>
            <a:endParaRPr lang="es-EC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E4EDF83-AAE6-4F0F-192A-811579D370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0" y="2993737"/>
            <a:ext cx="3314699" cy="29117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0A814E9-C821-9825-E2B7-36A5C5A4DD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1" y="2993736"/>
            <a:ext cx="3810000" cy="291176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65FB5B8-FA17-4B85-5AFB-0233426A1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72" y="2993737"/>
            <a:ext cx="3810001" cy="29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88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B5791-8F37-CC2B-C036-C42CF2ADF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E9A2AE-D8C7-3B7A-5DD3-D4F65C9006E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A5D4D4-B142-9DDD-D865-E2A88FC2F8DF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CONVENIO EJECUTADO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F50BF7-740D-3DB8-1707-D4E740B336D9}"/>
              </a:ext>
            </a:extLst>
          </p:cNvPr>
          <p:cNvSpPr txBox="1"/>
          <p:nvPr/>
        </p:nvSpPr>
        <p:spPr>
          <a:xfrm>
            <a:off x="482972" y="1955256"/>
            <a:ext cx="11340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MEDIANTE CONVENIO DE COOPERACION INTERINSTITUCIONAL Y EL FONDO ECUATORIANO POPULORUN PROGRESSIO PARA LA EJECUCION DELPROYECTO DE ACCESO AL AGUA POTABLE EN LA COMUNIDAD DE SAN ISIDRO.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7DE9F6-9B81-28BA-5910-72949210B7FE}"/>
              </a:ext>
            </a:extLst>
          </p:cNvPr>
          <p:cNvSpPr txBox="1"/>
          <p:nvPr/>
        </p:nvSpPr>
        <p:spPr>
          <a:xfrm>
            <a:off x="230266" y="3278695"/>
            <a:ext cx="37889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CUAL COMO INSTITUCION NUESTRO COMPROMISO ERA FACILITAR MAQUINARIAS Y EQUIPOS RETROESCAVADORA,   VOLQUETA Y MATERIAL (ARENA) </a:t>
            </a:r>
          </a:p>
          <a:p>
            <a:pPr algn="just"/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COADYUVEN A LA EJECUCION LA OBRA CIVIL PARA LA CONTRUCCION DEL SISTEMA Y LLEGAR A LAS FUENTES DE AGUA PREVIA COORDINACION Y DISPONIBILIDAD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901E920-187C-5A3C-3858-4F06B04F4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48" y="3278695"/>
            <a:ext cx="4061773" cy="27432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469B4CF-DBBB-8374-1D67-A022439EA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750" y="3278695"/>
            <a:ext cx="367424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37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C64D21-2A9A-309B-B538-DFBA73FED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2430738"/>
          </a:xfrm>
        </p:spPr>
        <p:txBody>
          <a:bodyPr/>
          <a:lstStyle/>
          <a:p>
            <a:pPr marL="0" indent="0" algn="ctr">
              <a:buNone/>
            </a:pP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DELIBERACIÓN PÚBLICA DE RENDICIÓN DE CUENTAS</a:t>
            </a:r>
          </a:p>
          <a:p>
            <a:pPr algn="just"/>
            <a:r>
              <a:rPr lang="es-E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Espacio obligatorio de participación ciudadana donde el GAD expone su gestión y la ciudadanía evalúa, formula observaciones y propone recomendaciones.</a:t>
            </a:r>
          </a:p>
          <a:p>
            <a:pPr algn="just"/>
            <a:r>
              <a:rPr lang="es-E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sustenta en la Constitución, la Ley Orgánica de Participación Ciudadana, el COOTAD y la normativa del CPCCS.</a:t>
            </a:r>
          </a:p>
          <a:p>
            <a:pPr algn="just"/>
            <a:r>
              <a:rPr lang="es-E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Debe ser pública, convocada ampliamente y documentada mediante acta, garantizando transparencia, inclusión y control social. 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1325563"/>
          </a:xfrm>
          <a:prstGeom prst="rect">
            <a:avLst/>
          </a:prstGeom>
        </p:spPr>
      </p:pic>
      <p:pic>
        <p:nvPicPr>
          <p:cNvPr id="1026" name="Picture 2" descr="Rendición de Cuentas Periodo 2020 - GAD Municipal de Zamora">
            <a:extLst>
              <a:ext uri="{FF2B5EF4-FFF2-40B4-BE49-F238E27FC236}">
                <a16:creationId xmlns:a16="http://schemas.microsoft.com/office/drawing/2014/main" id="{50B83633-642F-6DE5-08A6-875B0E493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966" y="3894911"/>
            <a:ext cx="3694068" cy="25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186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32658-2623-ACF1-91F8-F62216D41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261730-36E7-C7CE-B158-16C0FA4C3C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637724F-C0BC-045B-589E-29E9ED6F2F50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CONVENIO EJECUTADO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B3785B8-1C06-BCA1-216F-E86ABC4BF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3429000"/>
            <a:ext cx="3962399" cy="32786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34A0CAD-9167-0E1F-FCF7-A748C86E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037" y="3470388"/>
            <a:ext cx="3574865" cy="319591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497614A-BFA9-54E2-23BD-D5F8614FEA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40" y="3429000"/>
            <a:ext cx="3930460" cy="319591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F50BF7-740D-3DB8-1707-D4E740B336D9}"/>
              </a:ext>
            </a:extLst>
          </p:cNvPr>
          <p:cNvSpPr txBox="1"/>
          <p:nvPr/>
        </p:nvSpPr>
        <p:spPr>
          <a:xfrm>
            <a:off x="482972" y="1955256"/>
            <a:ext cx="11340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MEDIANTE CONVENIO DE COOPERACION INTERINSTITUCIONAL Y EL FONDO ECUATORIANO POPULORUN PROGRESSIO PARA LA EJECUCION DELPROYECTO DE ACCESO AL AGUA POTABLE EN LA COMUNIDAD DE SAN ISIDRO.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51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2568E-160C-52DA-AFC0-D1ACC93F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01C056C-53B9-ADC3-223B-81E39C77023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4" y="311579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26C1526-ACF2-227C-6042-60D8F140585A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CONVENIO EJECUTADO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5B0296-DE44-C3F4-0688-4899E5BC8511}"/>
              </a:ext>
            </a:extLst>
          </p:cNvPr>
          <p:cNvSpPr txBox="1"/>
          <p:nvPr/>
        </p:nvSpPr>
        <p:spPr>
          <a:xfrm>
            <a:off x="425636" y="1978972"/>
            <a:ext cx="113407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CONVENIO DE COOPERACIÓN INTERINSTITUCIONAL ENTRE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FUNDER, FUNDACIÓN  EDUCATIVA MONSEÑOR CÁNDIDO RADA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LA REALIZACIÓN DE PROGRAMAS Y PROYECTOS DE COOPERACIÓN, EN EL ÁMBITO DE LA EDUCACIÓN, LA CIENCIA, LA CULTURA, EL DESARROLLO SOCIAL Y EL DESARROLLO ECONÓMICA TERRITORIAL SOSTENIBLE EN PARROQUIA MACHALILLA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RECURSO 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 GESTIONADOS</a:t>
            </a:r>
          </a:p>
        </p:txBody>
      </p:sp>
      <p:pic>
        <p:nvPicPr>
          <p:cNvPr id="3076" name="Picture 4" descr="No hay ninguna descripción de la foto disponible.">
            <a:extLst>
              <a:ext uri="{FF2B5EF4-FFF2-40B4-BE49-F238E27FC236}">
                <a16:creationId xmlns:a16="http://schemas.microsoft.com/office/drawing/2014/main" id="{07115C0E-5BD9-944B-E45C-DB18E40A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36" y="4013950"/>
            <a:ext cx="3841564" cy="269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2ECEA7D-28B4-2C25-CBC2-5E997DD968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33" y="4013950"/>
            <a:ext cx="3462369" cy="269165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8948155-08FB-30A6-3BAF-05602887DE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57" y="4013950"/>
            <a:ext cx="4061143" cy="269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16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EB8BB-00AC-60EE-E6FA-8943EA225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5C796C-41DD-5929-060F-E00B03898C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2F75ED-01A9-2A47-DFEA-C2B43FCB3984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GESTIONES CON LA PREFECTURA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AD3B0F-14B3-091E-F8D1-78E6FA412AFA}"/>
              </a:ext>
            </a:extLst>
          </p:cNvPr>
          <p:cNvSpPr txBox="1"/>
          <p:nvPr/>
        </p:nvSpPr>
        <p:spPr>
          <a:xfrm>
            <a:off x="482972" y="1955256"/>
            <a:ext cx="1134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43268AF-919C-7712-A5F9-577F2B7EE7DC}"/>
              </a:ext>
            </a:extLst>
          </p:cNvPr>
          <p:cNvSpPr txBox="1"/>
          <p:nvPr/>
        </p:nvSpPr>
        <p:spPr>
          <a:xfrm>
            <a:off x="482972" y="2058564"/>
            <a:ext cx="11340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MEDIANTE OFICIO Nro.153-GADPRPM-JMAA-2024 SE SOLICITO A LA PREFECTURA LA LIMPIEZA Y DESASOLVE DE ESTEROS CAUCES Y QUEBRADAS POR 2.8 KILOMETROS DE LA PARROQUIA PUERTO MACHALILLA  - ALIMENTACION  Y HOSPEDAJE RECURSOS AUTO GESTIONADOS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E6C0183-BA35-ADAC-3A37-DF1FEAAB8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3213100"/>
            <a:ext cx="3390900" cy="30861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DEEB96-D7A5-692E-9BDC-DC2EFEEE5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97" y="3213100"/>
            <a:ext cx="4195577" cy="30861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3665584-1E76-F90D-938F-F9E0D99F8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3213100"/>
            <a:ext cx="37465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37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32E8C-2CBD-ABE4-6BB8-569414747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64F2492-B227-603C-4BD1-BA6DCC28144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3E5D44-81D6-16D2-EB09-E45BD5BD552D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GESTIONES CON LA PREFECTURA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5A8B15-84D7-1FE5-2ED0-0E004350F747}"/>
              </a:ext>
            </a:extLst>
          </p:cNvPr>
          <p:cNvSpPr txBox="1"/>
          <p:nvPr/>
        </p:nvSpPr>
        <p:spPr>
          <a:xfrm>
            <a:off x="482972" y="1955256"/>
            <a:ext cx="1134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9983BD-3FCC-29AE-4E44-C80A209F8428}"/>
              </a:ext>
            </a:extLst>
          </p:cNvPr>
          <p:cNvSpPr txBox="1"/>
          <p:nvPr/>
        </p:nvSpPr>
        <p:spPr>
          <a:xfrm>
            <a:off x="564183" y="1955256"/>
            <a:ext cx="11446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MEDIANTE OFICIO Nro.153-GADPRPM-JMAA-2024 SE SOLICITO A LA PREFECTURA LA LIMPIEZA Y DESASOLVE DE ESTEROS CAUCES Y QUEBRADAS POR 2.8 KILOMETROS DE LA PARROQUIA PUERTO MACHALILLA  - ALIMENTACION  Y HOSPEDAJE MEDIANTE RECURSOS AUTO GESTIONADOS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2B1456-CC18-19AE-77B5-F17B88D05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2" y="3200400"/>
            <a:ext cx="5295528" cy="348566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ABD03F6-57B4-B4D2-4B24-0DA9FFB94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35" y="3200400"/>
            <a:ext cx="5778128" cy="348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82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C6362-0125-82FF-2A44-A0A7B42D8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D9AE68-5697-6FB3-032B-A350D6B3AD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92C9533-C9F6-5464-EC58-F8947646E13B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GESTIONES CON LA PREFECTURA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791461-DD43-7FD4-B64A-1FACBF5D4B74}"/>
              </a:ext>
            </a:extLst>
          </p:cNvPr>
          <p:cNvSpPr txBox="1"/>
          <p:nvPr/>
        </p:nvSpPr>
        <p:spPr>
          <a:xfrm>
            <a:off x="482972" y="1955256"/>
            <a:ext cx="1134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3FB669B-B8EE-35D1-80EA-3A9011471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58894"/>
            <a:ext cx="5200466" cy="323398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2DD5E52-E7A5-7FB7-2EAE-38BD8C5859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35" y="3258893"/>
            <a:ext cx="5793132" cy="323398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99983BD-3FCC-29AE-4E44-C80A209F8428}"/>
              </a:ext>
            </a:extLst>
          </p:cNvPr>
          <p:cNvSpPr txBox="1"/>
          <p:nvPr/>
        </p:nvSpPr>
        <p:spPr>
          <a:xfrm>
            <a:off x="564183" y="1955256"/>
            <a:ext cx="11446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MEDIANTE OFICIO Nro.153-GADPRPM-JMAA-2024 SE SOLICITO A LA PREFECTURA LA LIMPIEZA Y DESASOLVE DE ESTEROS CAUCES Y QUEBRADAS POR 2.8 KILOMETROS DE LA PARROQUIA PUERTO MACHALILLA  - ALIMENTACION  Y HOSPEDAJE MEDIANTE RECURSOS AUTO GESTIONADOS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87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FB877-F597-FDA4-7B41-2043E18A7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91509BB-F865-C89C-6281-7715A69AFD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667C94-36CD-E48F-1B08-B84550D1C7DB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GESTIONES CON LA PREFECTURA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5FC11CE-B99A-8773-7579-3C65C289F043}"/>
              </a:ext>
            </a:extLst>
          </p:cNvPr>
          <p:cNvSpPr txBox="1"/>
          <p:nvPr/>
        </p:nvSpPr>
        <p:spPr>
          <a:xfrm>
            <a:off x="482972" y="1955256"/>
            <a:ext cx="1134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55CDDE5-BA7D-90E9-86E1-7E3F1F5D927F}"/>
              </a:ext>
            </a:extLst>
          </p:cNvPr>
          <p:cNvSpPr txBox="1"/>
          <p:nvPr/>
        </p:nvSpPr>
        <p:spPr>
          <a:xfrm>
            <a:off x="838200" y="2058564"/>
            <a:ext cx="10287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HABILITACION DE VIA PARA HACIA POZOS DE AGUA DE LA COMUNIDAD DE PUEBLO NUEVO</a:t>
            </a: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ALIMENTACION  Y HOSPEDAJE RECURSOS AUTO GESTIONADOS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D5D2726-EE83-592A-A5C7-83E30ACF1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808203"/>
            <a:ext cx="10287373" cy="354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42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B653F-70DB-A82B-3163-BED92F3BC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653D8B2-1756-7D05-3933-C1D4F9C351A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5AA6BE-8A07-FC12-90A7-F769D76FF9DF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GESTIONES CON LA PREFECTURA 2024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6AD789C-B607-DB0C-BA49-10FF61C04C99}"/>
              </a:ext>
            </a:extLst>
          </p:cNvPr>
          <p:cNvSpPr txBox="1"/>
          <p:nvPr/>
        </p:nvSpPr>
        <p:spPr>
          <a:xfrm>
            <a:off x="482972" y="1955256"/>
            <a:ext cx="1134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2E765-D81C-3FDD-9931-7FF8D52BF832}"/>
              </a:ext>
            </a:extLst>
          </p:cNvPr>
          <p:cNvSpPr txBox="1"/>
          <p:nvPr/>
        </p:nvSpPr>
        <p:spPr>
          <a:xfrm>
            <a:off x="838200" y="2058564"/>
            <a:ext cx="10287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HABILITACION DE VIA PARA HACIA POZOS DE AGUA DE LA COMUNIDAD DE PUEBLO NUEVO</a:t>
            </a: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ALIMENTACION  Y HOSPEDAJE MEDIANTE RECURSOS AUTO GESTIONADOS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81E694-9528-DA7C-3761-30D45DD6D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08203"/>
            <a:ext cx="9144000" cy="381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45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BBF14-8D3E-505C-F7AB-566B8459A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1EACD6C-8F61-1F9B-3F1A-29DDC53597A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2D15323-70C5-C593-71BA-660A1646DCD6}"/>
              </a:ext>
            </a:extLst>
          </p:cNvPr>
          <p:cNvSpPr txBox="1"/>
          <p:nvPr/>
        </p:nvSpPr>
        <p:spPr>
          <a:xfrm>
            <a:off x="1193426" y="1271510"/>
            <a:ext cx="9805147" cy="4830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GESTIONES </a:t>
            </a:r>
            <a:r>
              <a:rPr lang="es-E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ILUMINACION DE CEMENTERIO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253FC0-AEE8-D660-7EC3-42C2EA4335D5}"/>
              </a:ext>
            </a:extLst>
          </p:cNvPr>
          <p:cNvSpPr txBox="1"/>
          <p:nvPr/>
        </p:nvSpPr>
        <p:spPr>
          <a:xfrm>
            <a:off x="482972" y="1955256"/>
            <a:ext cx="1134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7389844-C065-3EBB-A43E-C2CCE6540E15}"/>
              </a:ext>
            </a:extLst>
          </p:cNvPr>
          <p:cNvSpPr txBox="1"/>
          <p:nvPr/>
        </p:nvSpPr>
        <p:spPr>
          <a:xfrm>
            <a:off x="266699" y="1913327"/>
            <a:ext cx="116585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MEDIANTE OFICIO N° 162-GADPRPM-JMAA-2024 Y OFICIO N° 291-GADPRPM-JMAA-2024 SE SOLICITO LA INTERVENCION DE LAS ILUMINARIAS DEL CEMENTERIO GENERAL DE LA PARROQUIA AL GOBIERNO MUNICIPAL DEL CANTON PUERTO LOPEZ, AL NO TENER RESPUESTA, NI LA COMPETENCIA </a:t>
            </a:r>
          </a:p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FONDOS AUTO GESTIONADOS</a:t>
            </a: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 DE CABLE TRIPLE 3X6 DE ALUINIO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CONECTOR DENTADO DE ALUMBRADO PUBLICO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FOTOCELULAS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M DE CABLE CENTRICO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DE LA RED ELECTRICA  DEL </a:t>
            </a:r>
          </a:p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CEMENTRIO GENERAL</a:t>
            </a: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DE LA RED ELECTRICA DEL </a:t>
            </a:r>
          </a:p>
          <a:p>
            <a:pPr algn="just"/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CEMENTERIO DE LA COMUNIDAD DE AGUA BLANCA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3C4D1B4-F420-018B-6964-04FE59972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32" y="3118122"/>
            <a:ext cx="5005090" cy="32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81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30D58-9E3B-A29F-748A-C47861FA0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CB5DE2-0F55-BABA-7761-8C3E70210D1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F18E5C8-4518-33FA-67A1-F28F45594CCE}"/>
              </a:ext>
            </a:extLst>
          </p:cNvPr>
          <p:cNvSpPr txBox="1"/>
          <p:nvPr/>
        </p:nvSpPr>
        <p:spPr>
          <a:xfrm>
            <a:off x="482970" y="1402218"/>
            <a:ext cx="11116361" cy="9417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PRESENTACION DE PROYECTO EN LA CIUDAD DE QUITO CON LA ORGANIZACIÓN FONDO ÑEQUE - FUNDES 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D95A86-3A44-05A8-28CE-C185BBB9740F}"/>
              </a:ext>
            </a:extLst>
          </p:cNvPr>
          <p:cNvSpPr txBox="1"/>
          <p:nvPr/>
        </p:nvSpPr>
        <p:spPr>
          <a:xfrm>
            <a:off x="482972" y="1955256"/>
            <a:ext cx="1134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90BB05-BCB1-9A7B-57EC-B31DEC4C694A}"/>
              </a:ext>
            </a:extLst>
          </p:cNvPr>
          <p:cNvSpPr txBox="1"/>
          <p:nvPr/>
        </p:nvSpPr>
        <p:spPr>
          <a:xfrm>
            <a:off x="778933" y="2404615"/>
            <a:ext cx="1030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-  CONSTRUCCION - SOSTENIBILIDAD DE </a:t>
            </a: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VIVEROS LOCALES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2" y="2863005"/>
            <a:ext cx="4602921" cy="34521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504" y="2863005"/>
            <a:ext cx="4638261" cy="34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95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BA94-AC92-E4F4-62AA-CA7B6AA95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D45BB11-C6BE-8DFD-7C6F-722C071F55D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3075344-263E-3A7A-4A50-F400B5E814F9}"/>
              </a:ext>
            </a:extLst>
          </p:cNvPr>
          <p:cNvSpPr txBox="1"/>
          <p:nvPr/>
        </p:nvSpPr>
        <p:spPr>
          <a:xfrm>
            <a:off x="482972" y="1955256"/>
            <a:ext cx="1134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9DBC37D-E3B1-94ED-518C-95722F485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62" y="4016975"/>
            <a:ext cx="1937332" cy="160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7CBB99E-E729-AB6D-CEED-61F71260C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74" y="4016975"/>
            <a:ext cx="1827848" cy="160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E9CC1F-6F5D-C564-0BD1-7D806C0DDF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02" y="4016975"/>
            <a:ext cx="1827848" cy="160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EA50AB8-C94C-4912-E284-D19DAB711B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565" y="4016975"/>
            <a:ext cx="2033933" cy="160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B6DFB40-1C23-41CA-A08B-A5411CED22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313" y="4008986"/>
            <a:ext cx="1937332" cy="160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9C11E87-42EF-30A3-5765-F811D93457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122" y="4016975"/>
            <a:ext cx="1701867" cy="160207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0077858-993F-CFA8-831B-E1EFCB8ACCE8}"/>
              </a:ext>
            </a:extLst>
          </p:cNvPr>
          <p:cNvSpPr txBox="1"/>
          <p:nvPr/>
        </p:nvSpPr>
        <p:spPr>
          <a:xfrm>
            <a:off x="660583" y="3085656"/>
            <a:ext cx="10761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Construcción de un vivero e implementación de materiales, herramientas, equipos e insumos, para la siembra y producción de las especies nativas y forestales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F18E5C8-4518-33FA-67A1-F28F45594CCE}"/>
              </a:ext>
            </a:extLst>
          </p:cNvPr>
          <p:cNvSpPr txBox="1"/>
          <p:nvPr/>
        </p:nvSpPr>
        <p:spPr>
          <a:xfrm>
            <a:off x="482970" y="1402218"/>
            <a:ext cx="11116361" cy="9417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PRESENTACION DE PROYECTO EN LA CIUDAD DE QUITO CON LA ORGANIZACIÓN FONDO ÑEQUE - FUNDES 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790BB05-BCB1-9A7B-57EC-B31DEC4C694A}"/>
              </a:ext>
            </a:extLst>
          </p:cNvPr>
          <p:cNvSpPr txBox="1"/>
          <p:nvPr/>
        </p:nvSpPr>
        <p:spPr>
          <a:xfrm>
            <a:off x="778933" y="2404615"/>
            <a:ext cx="1030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-  CONSTRUCCION - SOSTENIBILIDAD DE </a:t>
            </a: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VIVEROS LOCALES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60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C64D21-2A9A-309B-B538-DFBA73FED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73831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CONFORMACIÓN DEL COMITÉ DE PARTICIPACIÓN LOCAL</a:t>
            </a:r>
            <a:endParaRPr lang="es-E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Comité de Participación Local estuvo integrado por representantes ciudadanos y actores territoriales, quienes participaron activamente en las mesas de trabajo sectoriales, conforme al modelo participativo establecido por el CPCCS.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13255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DFD242E-6A05-2F33-63D6-81AE9A1C76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17" t="14668" r="26848" b="26945"/>
          <a:stretch/>
        </p:blipFill>
        <p:spPr>
          <a:xfrm>
            <a:off x="2085510" y="3429000"/>
            <a:ext cx="3710609" cy="26808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C3E621D-F238-0B6F-AB11-8DDA76F5F0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53" t="14089" r="26848" b="24641"/>
          <a:stretch/>
        </p:blipFill>
        <p:spPr>
          <a:xfrm>
            <a:off x="6665843" y="3024655"/>
            <a:ext cx="4030267" cy="30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24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30D58-9E3B-A29F-748A-C47861FA0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CB5DE2-0F55-BABA-7761-8C3E70210D1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F18E5C8-4518-33FA-67A1-F28F45594CCE}"/>
              </a:ext>
            </a:extLst>
          </p:cNvPr>
          <p:cNvSpPr txBox="1"/>
          <p:nvPr/>
        </p:nvSpPr>
        <p:spPr>
          <a:xfrm>
            <a:off x="482970" y="1402218"/>
            <a:ext cx="11116361" cy="9417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PRESENTACION DE PROYECTO EN LA CIUDAD DE QUITO CON LA ORGANIZACIÓN FONDO ÑEQUE - FUNDES 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D95A86-3A44-05A8-28CE-C185BBB9740F}"/>
              </a:ext>
            </a:extLst>
          </p:cNvPr>
          <p:cNvSpPr txBox="1"/>
          <p:nvPr/>
        </p:nvSpPr>
        <p:spPr>
          <a:xfrm>
            <a:off x="482972" y="1955256"/>
            <a:ext cx="1134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90BB05-BCB1-9A7B-57EC-B31DEC4C694A}"/>
              </a:ext>
            </a:extLst>
          </p:cNvPr>
          <p:cNvSpPr txBox="1"/>
          <p:nvPr/>
        </p:nvSpPr>
        <p:spPr>
          <a:xfrm>
            <a:off x="778933" y="2404615"/>
            <a:ext cx="1030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-  CONSTRUCCION - SOSTENIBILIDAD DE </a:t>
            </a: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VIVEROS LOCALES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00" y="2866277"/>
            <a:ext cx="3822278" cy="35491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30"/>
          <a:stretch/>
        </p:blipFill>
        <p:spPr>
          <a:xfrm>
            <a:off x="6499218" y="2866278"/>
            <a:ext cx="4253947" cy="354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339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30D58-9E3B-A29F-748A-C47861FA0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CB5DE2-0F55-BABA-7761-8C3E70210D1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F18E5C8-4518-33FA-67A1-F28F45594CCE}"/>
              </a:ext>
            </a:extLst>
          </p:cNvPr>
          <p:cNvSpPr txBox="1"/>
          <p:nvPr/>
        </p:nvSpPr>
        <p:spPr>
          <a:xfrm>
            <a:off x="482970" y="1402218"/>
            <a:ext cx="11116361" cy="14373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RECONOCIMIENTO ENTREGADO POR EL BDE – BANCO DE DESARROLLO DEL ECUADOR - PREMIO VERDE EN LA CATEGORIA: </a:t>
            </a:r>
            <a:r>
              <a:rPr lang="es-E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SOSTENIBLES</a:t>
            </a:r>
            <a:endParaRPr kumimoji="0" lang="es-EC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0" y="2984941"/>
            <a:ext cx="4567579" cy="34954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0373" r="19938" b="25472"/>
          <a:stretch/>
        </p:blipFill>
        <p:spPr>
          <a:xfrm>
            <a:off x="8892210" y="2974891"/>
            <a:ext cx="2544416" cy="351556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3" t="15131" r="23315" b="29299"/>
          <a:stretch/>
        </p:blipFill>
        <p:spPr>
          <a:xfrm>
            <a:off x="5543775" y="2994992"/>
            <a:ext cx="2855209" cy="34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09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30D58-9E3B-A29F-748A-C47861FA0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CB5DE2-0F55-BABA-7761-8C3E70210D1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33082"/>
            <a:ext cx="9314330" cy="81578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09" y="2735918"/>
            <a:ext cx="2262165" cy="21431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8037" y="1097230"/>
            <a:ext cx="7195128" cy="54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04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C64D21-2A9A-309B-B538-DFBA73FED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3059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9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OBJETO DEL INFORME</a:t>
            </a:r>
            <a:endParaRPr lang="es-ES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es-EC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presente informe tiene por objeto </a:t>
            </a:r>
            <a:r>
              <a:rPr lang="es-EC" sz="7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recoger, sistematizar y presentar los aportes, observaciones y requerimientos ciudadanos</a:t>
            </a:r>
            <a:r>
              <a:rPr lang="es-EC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generados la ciudadanía y suscrito por el Comité de Participación Local dentro del proceso de rendición de cuentas 2025.</a:t>
            </a:r>
            <a:endParaRPr lang="es-ES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es-EC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proceso se desarrolla conforme a las fases establecidas por el CPCCS:</a:t>
            </a:r>
            <a:endParaRPr lang="es-ES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Organización interna del proceso </a:t>
            </a:r>
            <a:endParaRPr lang="es-ES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Desarrollo de mesas de trabajo participativas </a:t>
            </a:r>
            <a:endParaRPr lang="es-ES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Entrega de las preguntas generadas en las mesas de trabajo.</a:t>
            </a:r>
            <a:endParaRPr lang="es-ES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Elaboración del informe preliminar </a:t>
            </a:r>
            <a:endParaRPr lang="es-ES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Deliberación pública </a:t>
            </a:r>
            <a:endParaRPr lang="es-ES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C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Sistematización de aportes ciudadanos</a:t>
            </a:r>
            <a:endParaRPr lang="es-EC" sz="12800" dirty="0"/>
          </a:p>
        </p:txBody>
      </p:sp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8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C64D21-2A9A-309B-B538-DFBA73FED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83" y="2086872"/>
            <a:ext cx="10515600" cy="253447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RESULTADOS DE LAS MESAS DE TRABAJO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PREGUNTAS Y RESPUESTAS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s-EC" dirty="0"/>
          </a:p>
        </p:txBody>
      </p:sp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03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C64D21-2A9A-309B-B538-DFBA73FED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Mesa de Turismo, Ambiente, Social, Cultural y Deporte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C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Donde estarían ubicados los puntos de internet en Puerto Machalilla ?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Tablados; Cancha Sintética; </a:t>
            </a:r>
            <a:r>
              <a:rPr lang="es-ES" sz="1800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Barrio 5 de Junio – Capilla entrada a San Isidro</a:t>
            </a:r>
            <a:endParaRPr lang="es-ES" sz="18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el Gad Puerto Machalilla ayudaría a gestionar y garantiza que el evento se realice cada año como por ejemplo la Balsa Manteña y la Festividad de la Gallina Criolla?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gestiono el </a:t>
            </a:r>
            <a:r>
              <a:rPr lang="es-ES" sz="1800" b="1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Registro </a:t>
            </a:r>
            <a:r>
              <a:rPr lang="es-ES" sz="1800" b="1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1800" b="1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Certificación del evento cultural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sz="1800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este REGISTRO, la junta parroquial puede contribuir en los eventos que ya están LEGALIZADOS</a:t>
            </a:r>
            <a:endParaRPr lang="es-ES" sz="18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C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 hizo el Gad Machalilla para mejorar la conservación del bosque seco tropical que convenio existe ?</a:t>
            </a:r>
          </a:p>
          <a:p>
            <a:pPr lvl="1" algn="just"/>
            <a:r>
              <a:rPr lang="es-EC" sz="1800" dirty="0"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Desde el año 2024 mantenemos un proceso permanente de trabajo con la ASOCIACION – EL SOMBRERITO, el apoyo en la generación, búsqueda de financiamiento de un proyecto de VIVERO, permite tener la disponibilidad de Plantas con especies nativas que se han ido usando para </a:t>
            </a:r>
            <a:r>
              <a:rPr lang="es-EC" sz="1800" dirty="0" err="1"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refostar</a:t>
            </a:r>
            <a:r>
              <a:rPr lang="es-EC" sz="1800" dirty="0"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y se han entrega también a la  ESCUELA de San Isidro.</a:t>
            </a:r>
            <a:endParaRPr lang="es-EC" sz="1800" dirty="0">
              <a:effectLst/>
              <a:highlight>
                <a:srgbClr val="00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endParaRPr lang="es-EC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endParaRPr lang="es-EC" dirty="0"/>
          </a:p>
        </p:txBody>
      </p:sp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8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C64D21-2A9A-309B-B538-DFBA73FED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399449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Mesa de Producción (Pesca y Agricultura)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hicieron para regular las tierras </a:t>
            </a:r>
          </a:p>
          <a:p>
            <a:pPr marL="342900" lvl="0" indent="-34290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Como gestionaron competencias externas para benéficos de los pecadores</a:t>
            </a:r>
            <a:r>
              <a:rPr lang="es-EC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s-EC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endParaRPr lang="es-EC" dirty="0"/>
          </a:p>
        </p:txBody>
      </p:sp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76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18" y="365125"/>
            <a:ext cx="10201898" cy="102838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A26C24-7142-0799-EBAB-D317EFB513C3}"/>
              </a:ext>
            </a:extLst>
          </p:cNvPr>
          <p:cNvSpPr txBox="1"/>
          <p:nvPr/>
        </p:nvSpPr>
        <p:spPr>
          <a:xfrm>
            <a:off x="797922" y="1871323"/>
            <a:ext cx="10390094" cy="1227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PRESUPUESTO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presupuesto designado para el año 2024, fue por un total de </a:t>
            </a:r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$ 235,772.40 </a:t>
            </a:r>
            <a:r>
              <a:rPr lang="es-E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inicialmente, distribuido de la siguiente manera: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D7E6F45-569D-236C-15D8-56540FF0B7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3644915"/>
              </p:ext>
            </p:extLst>
          </p:nvPr>
        </p:nvGraphicFramePr>
        <p:xfrm>
          <a:off x="1084729" y="3012470"/>
          <a:ext cx="9296400" cy="3549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043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</TotalTime>
  <Words>1723</Words>
  <Application>Microsoft Office PowerPoint</Application>
  <PresentationFormat>Panorámica</PresentationFormat>
  <Paragraphs>240</Paragraphs>
  <Slides>42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Cooper Black</vt:lpstr>
      <vt:lpstr>Symbol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edison</cp:lastModifiedBy>
  <cp:revision>53</cp:revision>
  <cp:lastPrinted>2025-07-03T20:23:14Z</cp:lastPrinted>
  <dcterms:created xsi:type="dcterms:W3CDTF">2023-12-08T01:41:22Z</dcterms:created>
  <dcterms:modified xsi:type="dcterms:W3CDTF">2026-05-07T02:24:13Z</dcterms:modified>
</cp:coreProperties>
</file>